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7" r:id="rId2"/>
    <p:sldId id="275" r:id="rId3"/>
    <p:sldId id="276" r:id="rId4"/>
    <p:sldId id="257" r:id="rId5"/>
    <p:sldId id="270" r:id="rId6"/>
    <p:sldId id="264" r:id="rId7"/>
    <p:sldId id="269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80" d="100"/>
          <a:sy n="180" d="100"/>
        </p:scale>
        <p:origin x="1980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gif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346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533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64197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9992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764032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136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5186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583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890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367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612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508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187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754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325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20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701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604EB-E234-4F5D-A4A1-864D419318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Machine learning misclassification error detection to enhance safety of Level 3 autonomous driving</a:t>
            </a:r>
            <a:br>
              <a:rPr lang="en-US" sz="36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</a:b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908424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09F6F-EF30-45A7-A31F-44EF4FFCC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Safety Standards for Automated Vehicles</a:t>
            </a:r>
            <a:br>
              <a:rPr lang="en-US" dirty="0"/>
            </a:br>
            <a:r>
              <a:rPr lang="en-US" dirty="0"/>
              <a:t>- SOTIF (ISO 21448) and AI</a:t>
            </a:r>
          </a:p>
        </p:txBody>
      </p:sp>
      <p:sp>
        <p:nvSpPr>
          <p:cNvPr id="4" name="AutoShape 4" descr="SOTIF was developed to address safety issues that do not occur as a... |  Download Scientific Diagram">
            <a:extLst>
              <a:ext uri="{FF2B5EF4-FFF2-40B4-BE49-F238E27FC236}">
                <a16:creationId xmlns:a16="http://schemas.microsoft.com/office/drawing/2014/main" id="{F287754F-DE9E-4993-8C09-C19C948C4E4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47437" y="2814084"/>
            <a:ext cx="304141" cy="304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" name="Content Placeholder 12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01FB22A2-AE45-40F4-A013-A1FC296A4A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856" y="2124315"/>
            <a:ext cx="4936859" cy="2453002"/>
          </a:xfr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FEA9F7-E8F6-4161-A440-C9F4FE7655D7}"/>
              </a:ext>
            </a:extLst>
          </p:cNvPr>
          <p:cNvCxnSpPr>
            <a:cxnSpLocks/>
          </p:cNvCxnSpPr>
          <p:nvPr/>
        </p:nvCxnSpPr>
        <p:spPr>
          <a:xfrm>
            <a:off x="2456121" y="2966484"/>
            <a:ext cx="1214027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59B30A9-6C76-490C-B8FC-B9E8C7ABC9BF}"/>
              </a:ext>
            </a:extLst>
          </p:cNvPr>
          <p:cNvCxnSpPr>
            <a:cxnSpLocks/>
          </p:cNvCxnSpPr>
          <p:nvPr/>
        </p:nvCxnSpPr>
        <p:spPr>
          <a:xfrm>
            <a:off x="2337391" y="3980121"/>
            <a:ext cx="1214027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3B6EC61-8A61-47CE-B970-C2AA002F41A6}"/>
              </a:ext>
            </a:extLst>
          </p:cNvPr>
          <p:cNvCxnSpPr>
            <a:cxnSpLocks/>
          </p:cNvCxnSpPr>
          <p:nvPr/>
        </p:nvCxnSpPr>
        <p:spPr>
          <a:xfrm>
            <a:off x="1847407" y="4229986"/>
            <a:ext cx="1214027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8519B23-FED1-4AC3-B348-3D374F46846D}"/>
              </a:ext>
            </a:extLst>
          </p:cNvPr>
          <p:cNvSpPr txBox="1"/>
          <p:nvPr/>
        </p:nvSpPr>
        <p:spPr>
          <a:xfrm>
            <a:off x="6628597" y="1873548"/>
            <a:ext cx="4007970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National Highway Traffic Safety Administration (NHTSA) is prepared to assist with challenges regarding </a:t>
            </a:r>
            <a:r>
              <a:rPr lang="en-US" sz="1400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safe integration of SAE Level 3 and above Automated Driving Systems (ADSs)</a:t>
            </a:r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public roads.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NHTSA plans to bring </a:t>
            </a:r>
            <a:r>
              <a:rPr lang="en-US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ADSs safety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onto the Nation’s roadways.</a:t>
            </a: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https://www.nhtsa.gov/technology-innovation/automated-vehicles-safety</a:t>
            </a:r>
          </a:p>
          <a:p>
            <a:endParaRPr lang="en-US" sz="18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515E216-412F-4683-8F8C-D9162E8C4FE4}"/>
              </a:ext>
            </a:extLst>
          </p:cNvPr>
          <p:cNvSpPr txBox="1"/>
          <p:nvPr/>
        </p:nvSpPr>
        <p:spPr>
          <a:xfrm>
            <a:off x="1014637" y="5267086"/>
            <a:ext cx="723622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dirty="0">
                <a:solidFill>
                  <a:srgbClr val="7030A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SOTIF (ISO/PAS 21448) was developed to address the new safety challenges that autonomous (and semi-autonomous) vehicle software developers are facing. This is especially important as artificial intelligence (AI) and machine learning play key roles in the development of autonomous vehicles.</a:t>
            </a:r>
          </a:p>
          <a:p>
            <a:endParaRPr lang="en-US" sz="14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https://www.perforce.com/blog/qac/sotif-iso-pas-21448-autonomous-driving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B45BEA0-CD59-4C31-8A87-B2736B633415}"/>
              </a:ext>
            </a:extLst>
          </p:cNvPr>
          <p:cNvCxnSpPr>
            <a:cxnSpLocks/>
          </p:cNvCxnSpPr>
          <p:nvPr/>
        </p:nvCxnSpPr>
        <p:spPr>
          <a:xfrm>
            <a:off x="2798279" y="3744432"/>
            <a:ext cx="1214027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F10F5DC-584B-48E3-AAB4-0DFAEE8C5652}"/>
              </a:ext>
            </a:extLst>
          </p:cNvPr>
          <p:cNvCxnSpPr>
            <a:cxnSpLocks/>
          </p:cNvCxnSpPr>
          <p:nvPr/>
        </p:nvCxnSpPr>
        <p:spPr>
          <a:xfrm>
            <a:off x="1847407" y="2714847"/>
            <a:ext cx="709723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854D456-BD8F-4FF4-91BD-9728507E50A1}"/>
              </a:ext>
            </a:extLst>
          </p:cNvPr>
          <p:cNvCxnSpPr>
            <a:cxnSpLocks/>
          </p:cNvCxnSpPr>
          <p:nvPr/>
        </p:nvCxnSpPr>
        <p:spPr>
          <a:xfrm>
            <a:off x="2874335" y="3182679"/>
            <a:ext cx="985284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7285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AA8D25F-F574-4608-AD76-53216B7362E3}"/>
              </a:ext>
            </a:extLst>
          </p:cNvPr>
          <p:cNvSpPr/>
          <p:nvPr/>
        </p:nvSpPr>
        <p:spPr>
          <a:xfrm>
            <a:off x="724380" y="4173848"/>
            <a:ext cx="6101722" cy="2488019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10ECD48-08E4-46CA-8C00-EB95C7386529}"/>
              </a:ext>
            </a:extLst>
          </p:cNvPr>
          <p:cNvSpPr/>
          <p:nvPr/>
        </p:nvSpPr>
        <p:spPr>
          <a:xfrm>
            <a:off x="7612912" y="154172"/>
            <a:ext cx="4534786" cy="5842591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DAAB0B-C14E-4C76-9500-4B740EB95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60" y="56707"/>
            <a:ext cx="5696884" cy="1320800"/>
          </a:xfrm>
        </p:spPr>
        <p:txBody>
          <a:bodyPr>
            <a:normAutofit fontScale="90000"/>
          </a:bodyPr>
          <a:lstStyle/>
          <a:p>
            <a:r>
              <a:rPr lang="en-US" dirty="0"/>
              <a:t>SOTIF-related Hazardous Factors in Machine Learning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8655F6-977C-44A2-809C-CB74A92BDA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7349" y="3757067"/>
            <a:ext cx="3216542" cy="145702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D415CB59-355E-4D07-A66E-FEFA336251CD}"/>
              </a:ext>
            </a:extLst>
          </p:cNvPr>
          <p:cNvGrpSpPr/>
          <p:nvPr/>
        </p:nvGrpSpPr>
        <p:grpSpPr>
          <a:xfrm>
            <a:off x="7712211" y="245571"/>
            <a:ext cx="4306904" cy="3258902"/>
            <a:chOff x="5423641" y="552405"/>
            <a:chExt cx="6472338" cy="3900692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CA7CD384-52A6-4FA7-87B6-EE1C590939BD}"/>
                </a:ext>
              </a:extLst>
            </p:cNvPr>
            <p:cNvSpPr txBox="1">
              <a:spLocks/>
            </p:cNvSpPr>
            <p:nvPr/>
          </p:nvSpPr>
          <p:spPr>
            <a:xfrm>
              <a:off x="5488633" y="2749817"/>
              <a:ext cx="6407346" cy="170328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 lnSpcReduction="10000"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Wingdings 3" charset="2"/>
                <a:buNone/>
              </a:pPr>
              <a:r>
                <a:rPr lang="en-US" sz="1400" b="1" dirty="0"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Misjudgments because of the scenes of lane lines with complex topologies:</a:t>
              </a:r>
            </a:p>
            <a:p>
              <a:pPr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In-distribution: dense lines, fork lines, road constructions</a:t>
              </a:r>
            </a:p>
            <a:p>
              <a:pPr>
                <a:buFont typeface="Wingdings" panose="05000000000000000000" pitchFamily="2" charset="2"/>
                <a:buChar char="q"/>
              </a:pP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Out-of-distribution: lane restrictions resulting from unexpected lane changes and sudden car accidents.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555DBA3-08FE-4552-A206-67ABBB4E50E0}"/>
                </a:ext>
              </a:extLst>
            </p:cNvPr>
            <p:cNvPicPr/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20374" y="552405"/>
              <a:ext cx="5475605" cy="199517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57AD638-D826-4B01-A006-36B6FBB8B6F1}"/>
                </a:ext>
              </a:extLst>
            </p:cNvPr>
            <p:cNvSpPr txBox="1"/>
            <p:nvPr/>
          </p:nvSpPr>
          <p:spPr>
            <a:xfrm>
              <a:off x="5423641" y="746740"/>
              <a:ext cx="1663996" cy="16577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Dense Lines:</a:t>
              </a:r>
            </a:p>
            <a:p>
              <a:endParaRPr 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endParaRPr 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Fork </a:t>
              </a:r>
            </a:p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Lines: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3F57E02-F73F-4D11-8930-22148D57B394}"/>
              </a:ext>
            </a:extLst>
          </p:cNvPr>
          <p:cNvSpPr txBox="1"/>
          <p:nvPr/>
        </p:nvSpPr>
        <p:spPr>
          <a:xfrm>
            <a:off x="7968436" y="5353494"/>
            <a:ext cx="39672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lane detection misjudged the vehicle lane and bike lane because fork lines were observed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2B01614-9A9B-45E1-9AE3-06FDB1D8CA8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380" y="1377507"/>
            <a:ext cx="4708858" cy="2429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llout: Line with No Border 10">
            <a:extLst>
              <a:ext uri="{FF2B5EF4-FFF2-40B4-BE49-F238E27FC236}">
                <a16:creationId xmlns:a16="http://schemas.microsoft.com/office/drawing/2014/main" id="{AC0CB50E-BD7F-455F-BC73-930BDFAE6A1A}"/>
              </a:ext>
            </a:extLst>
          </p:cNvPr>
          <p:cNvSpPr/>
          <p:nvPr/>
        </p:nvSpPr>
        <p:spPr>
          <a:xfrm rot="5400000">
            <a:off x="2640524" y="1950197"/>
            <a:ext cx="226616" cy="489098"/>
          </a:xfrm>
          <a:prstGeom prst="callout1">
            <a:avLst>
              <a:gd name="adj1" fmla="val 18750"/>
              <a:gd name="adj2" fmla="val -8333"/>
              <a:gd name="adj3" fmla="val -943066"/>
              <a:gd name="adj4" fmla="val -426803"/>
            </a:avLst>
          </a:prstGeom>
          <a:solidFill>
            <a:srgbClr val="FFFF00">
              <a:alpha val="3900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yt5s.com-Tesla Automatic Emergency Braking - Real World Test_1">
            <a:hlinkClick r:id="" action="ppaction://media"/>
            <a:extLst>
              <a:ext uri="{FF2B5EF4-FFF2-40B4-BE49-F238E27FC236}">
                <a16:creationId xmlns:a16="http://schemas.microsoft.com/office/drawing/2014/main" id="{7E6338FA-EA69-4B8B-853C-89827C36A7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60493" y="4270111"/>
            <a:ext cx="4080878" cy="229549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295B6DC-5C90-42D6-A009-F691433A96B0}"/>
              </a:ext>
            </a:extLst>
          </p:cNvPr>
          <p:cNvSpPr txBox="1"/>
          <p:nvPr/>
        </p:nvSpPr>
        <p:spPr>
          <a:xfrm>
            <a:off x="4954773" y="4497349"/>
            <a:ext cx="1913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Out-of-distribution: chair in the way</a:t>
            </a:r>
          </a:p>
        </p:txBody>
      </p:sp>
      <p:sp>
        <p:nvSpPr>
          <p:cNvPr id="21" name="Callout: Line with No Border 20">
            <a:extLst>
              <a:ext uri="{FF2B5EF4-FFF2-40B4-BE49-F238E27FC236}">
                <a16:creationId xmlns:a16="http://schemas.microsoft.com/office/drawing/2014/main" id="{E189128C-020E-49D3-A026-E256D5F55904}"/>
              </a:ext>
            </a:extLst>
          </p:cNvPr>
          <p:cNvSpPr/>
          <p:nvPr/>
        </p:nvSpPr>
        <p:spPr>
          <a:xfrm rot="16200000">
            <a:off x="2640525" y="2422268"/>
            <a:ext cx="226616" cy="489097"/>
          </a:xfrm>
          <a:prstGeom prst="callout1">
            <a:avLst>
              <a:gd name="adj1" fmla="val 18750"/>
              <a:gd name="adj2" fmla="val -8333"/>
              <a:gd name="adj3" fmla="val -30461"/>
              <a:gd name="adj4" fmla="val -613493"/>
            </a:avLst>
          </a:prstGeom>
          <a:solidFill>
            <a:srgbClr val="FF0000">
              <a:alpha val="39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383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26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7">
            <a:extLst>
              <a:ext uri="{FF2B5EF4-FFF2-40B4-BE49-F238E27FC236}">
                <a16:creationId xmlns:a16="http://schemas.microsoft.com/office/drawing/2014/main" id="{20DDAAA2-6D83-4A57-8505-0406FCF4EF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" y="-23622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31A274-587B-47FD-956F-78AA235A49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8700" y="22098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84A4064-C5B7-4311-82CE-406709D5F6DA}"/>
              </a:ext>
            </a:extLst>
          </p:cNvPr>
          <p:cNvGrpSpPr/>
          <p:nvPr/>
        </p:nvGrpSpPr>
        <p:grpSpPr>
          <a:xfrm>
            <a:off x="709297" y="2345601"/>
            <a:ext cx="6415403" cy="1843402"/>
            <a:chOff x="-11218" y="0"/>
            <a:chExt cx="6416179" cy="1843623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AB7BB9D-CE89-4D78-8D15-EDE7DB79C4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8577" y="800778"/>
              <a:ext cx="1415795" cy="393790"/>
            </a:xfrm>
            <a:prstGeom prst="rect">
              <a:avLst/>
            </a:prstGeom>
            <a:noFill/>
            <a:ln w="12700">
              <a:solidFill>
                <a:srgbClr val="1F3763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Error detector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B1DD8C9-22EE-4071-BEFD-E806919A5C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1218" y="457552"/>
              <a:ext cx="1081974" cy="871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Road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Situations (Sensor data)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93FB335-BA54-4F5A-A2F7-84C3A5569A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3783" y="0"/>
              <a:ext cx="1415795" cy="533852"/>
            </a:xfrm>
            <a:prstGeom prst="rect">
              <a:avLst/>
            </a:prstGeom>
            <a:noFill/>
            <a:ln w="12700">
              <a:solidFill>
                <a:srgbClr val="1F3763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Pilot systems 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(ML models)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603D399-A735-4670-BAF2-3F617164B4F8}"/>
                </a:ext>
              </a:extLst>
            </p:cNvPr>
            <p:cNvCxnSpPr>
              <a:cxnSpLocks/>
            </p:cNvCxnSpPr>
            <p:nvPr/>
          </p:nvCxnSpPr>
          <p:spPr>
            <a:xfrm>
              <a:off x="921640" y="266925"/>
              <a:ext cx="0" cy="71480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269905FA-2494-4033-8910-185268961B3C}"/>
                </a:ext>
              </a:extLst>
            </p:cNvPr>
            <p:cNvCxnSpPr>
              <a:endCxn id="31" idx="1"/>
            </p:cNvCxnSpPr>
            <p:nvPr/>
          </p:nvCxnSpPr>
          <p:spPr>
            <a:xfrm>
              <a:off x="915064" y="266925"/>
              <a:ext cx="468719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DB9FCD11-9BB5-4B15-9E53-F3A57C253E47}"/>
                </a:ext>
              </a:extLst>
            </p:cNvPr>
            <p:cNvCxnSpPr>
              <a:cxnSpLocks/>
            </p:cNvCxnSpPr>
            <p:nvPr/>
          </p:nvCxnSpPr>
          <p:spPr>
            <a:xfrm>
              <a:off x="915064" y="958048"/>
              <a:ext cx="9535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B0CB63B3-F0E1-4E92-A6C2-D347B96A30D8}"/>
                </a:ext>
              </a:extLst>
            </p:cNvPr>
            <p:cNvCxnSpPr>
              <a:cxnSpLocks/>
              <a:stCxn id="31" idx="3"/>
            </p:cNvCxnSpPr>
            <p:nvPr/>
          </p:nvCxnSpPr>
          <p:spPr>
            <a:xfrm>
              <a:off x="2799578" y="266926"/>
              <a:ext cx="256083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0CF2E1FA-F97A-4772-B56E-F8E87F0CDD93}"/>
                </a:ext>
              </a:extLst>
            </p:cNvPr>
            <p:cNvCxnSpPr>
              <a:cxnSpLocks/>
            </p:cNvCxnSpPr>
            <p:nvPr/>
          </p:nvCxnSpPr>
          <p:spPr>
            <a:xfrm>
              <a:off x="257468" y="614720"/>
              <a:ext cx="657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3621F460-E838-40E6-95EA-15E11901F5B5}"/>
                </a:ext>
              </a:extLst>
            </p:cNvPr>
            <p:cNvCxnSpPr>
              <a:cxnSpLocks/>
              <a:stCxn id="28" idx="3"/>
            </p:cNvCxnSpPr>
            <p:nvPr/>
          </p:nvCxnSpPr>
          <p:spPr>
            <a:xfrm>
              <a:off x="3284373" y="997673"/>
              <a:ext cx="109377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5" name="Picture 44" descr="Driver Icon Png #23995 - Free Icons Library">
              <a:extLst>
                <a:ext uri="{FF2B5EF4-FFF2-40B4-BE49-F238E27FC236}">
                  <a16:creationId xmlns:a16="http://schemas.microsoft.com/office/drawing/2014/main" id="{70697A01-F7C3-4118-86DE-1F545A122D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04979" y="624325"/>
              <a:ext cx="790212" cy="7474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1159337D-FA33-4455-8FF6-661AAAAB9583}"/>
                </a:ext>
              </a:extLst>
            </p:cNvPr>
            <p:cNvCxnSpPr/>
            <p:nvPr/>
          </p:nvCxnSpPr>
          <p:spPr>
            <a:xfrm>
              <a:off x="3058826" y="266925"/>
              <a:ext cx="0" cy="53385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D207085-DB50-4C4F-AC52-9274B172F0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33828" y="0"/>
              <a:ext cx="1081974" cy="4718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Steering</a:t>
              </a:r>
              <a:endParaRPr lang="en-US" sz="11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out</a:t>
              </a:r>
              <a:endParaRPr lang="en-US" sz="11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814851C-1516-4659-9462-4D52ECAB88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33828" y="533852"/>
              <a:ext cx="1081974" cy="8297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Predicted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error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(warning)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53" name="Flowchart: Summing Junction 52">
              <a:extLst>
                <a:ext uri="{FF2B5EF4-FFF2-40B4-BE49-F238E27FC236}">
                  <a16:creationId xmlns:a16="http://schemas.microsoft.com/office/drawing/2014/main" id="{944D11F1-D6A3-4E17-8BB4-D98A83EAF929}"/>
                </a:ext>
              </a:extLst>
            </p:cNvPr>
            <p:cNvSpPr/>
            <p:nvPr/>
          </p:nvSpPr>
          <p:spPr>
            <a:xfrm flipH="1">
              <a:off x="5362008" y="170225"/>
              <a:ext cx="177551" cy="193375"/>
            </a:xfrm>
            <a:prstGeom prst="flowChartSummingJuncti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cxnSp>
          <p:nvCxnSpPr>
            <p:cNvPr id="54" name="Connector: Elbow 53">
              <a:extLst>
                <a:ext uri="{FF2B5EF4-FFF2-40B4-BE49-F238E27FC236}">
                  <a16:creationId xmlns:a16="http://schemas.microsoft.com/office/drawing/2014/main" id="{076A65E1-6C10-4DE6-AAB1-021E159A057E}"/>
                </a:ext>
              </a:extLst>
            </p:cNvPr>
            <p:cNvCxnSpPr>
              <a:stCxn id="45" idx="3"/>
              <a:endCxn id="53" idx="4"/>
            </p:cNvCxnSpPr>
            <p:nvPr/>
          </p:nvCxnSpPr>
          <p:spPr>
            <a:xfrm flipV="1">
              <a:off x="5195191" y="363601"/>
              <a:ext cx="255593" cy="63447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70419A7-82F4-4436-A114-E2D9A12160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2987" y="509922"/>
              <a:ext cx="1081974" cy="4718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Take control</a:t>
              </a:r>
              <a:endParaRPr lang="en-US" sz="11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back</a:t>
              </a:r>
              <a:endParaRPr lang="en-US" sz="11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0128A5A1-D511-4DFD-8B8D-9242BC080C09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5539559" y="266912"/>
              <a:ext cx="61654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A16E24D8-6490-496F-B37C-A2D72E686426}"/>
                </a:ext>
              </a:extLst>
            </p:cNvPr>
            <p:cNvCxnSpPr>
              <a:cxnSpLocks/>
            </p:cNvCxnSpPr>
            <p:nvPr/>
          </p:nvCxnSpPr>
          <p:spPr>
            <a:xfrm>
              <a:off x="5448926" y="997673"/>
              <a:ext cx="0" cy="622922"/>
            </a:xfrm>
            <a:prstGeom prst="line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B1D2C3E6-1E20-4D1B-A732-9956C046BE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48245" y="1620595"/>
              <a:ext cx="2300681" cy="0"/>
            </a:xfrm>
            <a:prstGeom prst="line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E7805EA7-1EB4-4FEE-869E-2B5BDFB6C90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094989" y="1194569"/>
              <a:ext cx="3800" cy="426026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F41D1AE-5A7A-48F6-80EE-B90F93E42B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6128" y="1371818"/>
              <a:ext cx="1081974" cy="4718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feedback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loop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BD74722-43B1-4FE4-8473-F6575C914737}"/>
              </a:ext>
            </a:extLst>
          </p:cNvPr>
          <p:cNvSpPr txBox="1"/>
          <p:nvPr/>
        </p:nvSpPr>
        <p:spPr>
          <a:xfrm>
            <a:off x="744279" y="4524153"/>
            <a:ext cx="718229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error detector (student model) </a:t>
            </a:r>
            <a:r>
              <a:rPr lang="en-US" sz="1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monitors the </a:t>
            </a: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pre-trained main ML components (teacher model) in parallel.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error detector </a:t>
            </a: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predicts teachers’ failures, trigger appropriate warnings, and informs drivers to </a:t>
            </a: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take back control in a timely manner.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driver’s responses to the warnings are feedbacked to the error detector for dynamically tuning the parameters of the offline-trained error detector.</a:t>
            </a:r>
            <a:endParaRPr lang="en-US" sz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2B7600-CB5E-42C4-BDDA-82B6B0F61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Run-time motoring error detector</a:t>
            </a:r>
          </a:p>
        </p:txBody>
      </p:sp>
    </p:spTree>
    <p:extLst>
      <p:ext uri="{BB962C8B-B14F-4D97-AF65-F5344CB8AC3E}">
        <p14:creationId xmlns:p14="http://schemas.microsoft.com/office/powerpoint/2010/main" val="1461588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A0991-4497-4DD9-B4CA-3016FD29F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in the project to develop an error detector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F4D0A-B92C-4B19-91BD-87AD20C52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00050" marR="0" lvl="0" indent="-40005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UcPeriod"/>
            </a:pPr>
            <a:r>
              <a:rPr lang="en-US" sz="1600" u="sng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Develop a CARLA simulation platform </a:t>
            </a: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to generate an in-distribution input dataset.</a:t>
            </a:r>
          </a:p>
          <a:p>
            <a:pPr marL="400050" marR="0" lvl="0" indent="-40005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UcPeriod"/>
            </a:pPr>
            <a:r>
              <a:rPr lang="en-US" sz="1600" u="sng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Develop an adversarial generator for OOD examples</a:t>
            </a: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. This task solves the issue that OOD training examples are usually insufficient since a priori knowledge of OOD is unavailable or its underlying support is too large to cover.  </a:t>
            </a:r>
          </a:p>
          <a:p>
            <a:pPr marL="400050" marR="0" lvl="0" indent="-40005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UcPeriod"/>
            </a:pPr>
            <a:r>
              <a:rPr lang="en-US" sz="1600" u="sng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Design the error detector model</a:t>
            </a: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. The detector is structured in parallel with the monitored ML components and predicts their misclassifications for both in-distribution and OOD examples. This task will release two algorithms – offline and online – to train the baseline model of the error detector and tune the model parameters dynamically.</a:t>
            </a:r>
          </a:p>
          <a:p>
            <a:pPr marL="400050" marR="0" lvl="0" indent="-40005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UcPeriod"/>
            </a:pPr>
            <a:r>
              <a:rPr lang="en-US" sz="1600" u="sng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Interpret the misclassifications </a:t>
            </a: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using counterfactual explanation techniques. This task attempts to explain why the main ML components make the prediction errors in a certain situation. Interpreting misclassification reasons helps improve the reliability and safety of the ML components.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938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7">
            <a:extLst>
              <a:ext uri="{FF2B5EF4-FFF2-40B4-BE49-F238E27FC236}">
                <a16:creationId xmlns:a16="http://schemas.microsoft.com/office/drawing/2014/main" id="{20DDAAA2-6D83-4A57-8505-0406FCF4EF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" y="-23622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31A274-587B-47FD-956F-78AA235A49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8700" y="22098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D74722-43B1-4FE4-8473-F6575C914737}"/>
              </a:ext>
            </a:extLst>
          </p:cNvPr>
          <p:cNvSpPr txBox="1"/>
          <p:nvPr/>
        </p:nvSpPr>
        <p:spPr>
          <a:xfrm>
            <a:off x="744279" y="4524153"/>
            <a:ext cx="7182293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 CARLA simulation platform is developed to generate the in-distribution inp</a:t>
            </a:r>
            <a:r>
              <a:rPr lang="en-US" sz="1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ut dataset</a:t>
            </a:r>
            <a:endParaRPr lang="en-US" sz="1200" dirty="0"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Input examples are labelled into the two classes: “correctly classified” and “incorrectly classified”</a:t>
            </a: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Generated OOD examples are merged into the class of “incorrectly classified”.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 saliency map is created for each example.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Created saliency maps are utilized to train the error detector.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error detector is verifi</a:t>
            </a: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ed and validated in the CARLA simulation platform.</a:t>
            </a:r>
            <a:endParaRPr lang="en-US" sz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2B7600-CB5E-42C4-BDDA-82B6B0F61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Offline Training Error Detector (Task III)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CD27405-1AD3-4CA6-AA0E-130A4CD8E9F9}"/>
              </a:ext>
            </a:extLst>
          </p:cNvPr>
          <p:cNvGrpSpPr/>
          <p:nvPr/>
        </p:nvGrpSpPr>
        <p:grpSpPr>
          <a:xfrm>
            <a:off x="5313062" y="1829349"/>
            <a:ext cx="2751368" cy="1910685"/>
            <a:chOff x="8990673" y="2525434"/>
            <a:chExt cx="2751368" cy="1910685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43CC6374-0DFE-49C6-B723-850A713BD389}"/>
                </a:ext>
              </a:extLst>
            </p:cNvPr>
            <p:cNvSpPr/>
            <p:nvPr/>
          </p:nvSpPr>
          <p:spPr>
            <a:xfrm>
              <a:off x="8990673" y="2525434"/>
              <a:ext cx="2751368" cy="1910685"/>
            </a:xfrm>
            <a:prstGeom prst="round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FA52D2D-628D-4F22-B8D8-C7B2F326B662}"/>
                </a:ext>
              </a:extLst>
            </p:cNvPr>
            <p:cNvSpPr/>
            <p:nvPr/>
          </p:nvSpPr>
          <p:spPr>
            <a:xfrm>
              <a:off x="10594612" y="3115601"/>
              <a:ext cx="812478" cy="79084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algn="ctr">
                <a:spcBef>
                  <a:spcPts val="0"/>
                </a:spcBef>
              </a:pPr>
              <a:r>
                <a:rPr lang="en-US" sz="1100" dirty="0">
                  <a:solidFill>
                    <a:srgbClr val="000000"/>
                  </a:solidFill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ML model</a:t>
              </a:r>
            </a:p>
            <a:p>
              <a:pPr marL="0" marR="0" algn="ctr">
                <a:spcBef>
                  <a:spcPts val="0"/>
                </a:spcBef>
              </a:pPr>
              <a:r>
                <a:rPr lang="en-US" sz="11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(student)</a:t>
              </a:r>
              <a:endParaRPr lang="en-US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1966DA4-842D-49BF-965E-A2C437B3D0DC}"/>
                </a:ext>
              </a:extLst>
            </p:cNvPr>
            <p:cNvSpPr/>
            <p:nvPr/>
          </p:nvSpPr>
          <p:spPr>
            <a:xfrm>
              <a:off x="9366934" y="3105894"/>
              <a:ext cx="721558" cy="80866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algn="ctr">
                <a:spcBef>
                  <a:spcPts val="0"/>
                </a:spcBef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Saliency</a:t>
              </a:r>
              <a:endParaRPr lang="en-US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>
                <a:spcBef>
                  <a:spcPts val="0"/>
                </a:spcBef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maps</a:t>
              </a:r>
              <a:endParaRPr lang="en-US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C0C6E4D-9ACF-4CB1-8B12-77AF8B2076CE}"/>
                </a:ext>
              </a:extLst>
            </p:cNvPr>
            <p:cNvSpPr/>
            <p:nvPr/>
          </p:nvSpPr>
          <p:spPr>
            <a:xfrm>
              <a:off x="9228513" y="2543956"/>
              <a:ext cx="1366099" cy="208512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Error Detector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9AFC8BBA-6A40-4658-91E9-15935A7F25D0}"/>
              </a:ext>
            </a:extLst>
          </p:cNvPr>
          <p:cNvGrpSpPr/>
          <p:nvPr/>
        </p:nvGrpSpPr>
        <p:grpSpPr>
          <a:xfrm>
            <a:off x="1915243" y="1803239"/>
            <a:ext cx="4180757" cy="2483718"/>
            <a:chOff x="4314440" y="2116138"/>
            <a:chExt cx="4180757" cy="2483718"/>
          </a:xfrm>
        </p:grpSpPr>
        <p:sp>
          <p:nvSpPr>
            <p:cNvPr id="33" name="Text Box 121">
              <a:extLst>
                <a:ext uri="{FF2B5EF4-FFF2-40B4-BE49-F238E27FC236}">
                  <a16:creationId xmlns:a16="http://schemas.microsoft.com/office/drawing/2014/main" id="{2B7C7F0C-5C8A-44A5-BE9E-610B63D4BF24}"/>
                </a:ext>
              </a:extLst>
            </p:cNvPr>
            <p:cNvSpPr txBox="1"/>
            <p:nvPr/>
          </p:nvSpPr>
          <p:spPr>
            <a:xfrm>
              <a:off x="4314440" y="2116138"/>
              <a:ext cx="3015432" cy="2080307"/>
            </a:xfrm>
            <a:prstGeom prst="rect">
              <a:avLst/>
            </a:prstGeom>
            <a:solidFill>
              <a:schemeClr val="lt1"/>
            </a:solidFill>
            <a:ln w="12700">
              <a:solidFill>
                <a:srgbClr val="FF0000"/>
              </a:solidFill>
              <a:prstDash val="dashDot"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 </a:t>
              </a:r>
              <a:r>
                <a:rPr lang="en-US" sz="1100" b="1" dirty="0"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In-Distribution </a:t>
              </a:r>
              <a:r>
                <a:rPr lang="en-US" sz="1100" b="1" dirty="0"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Input Dataset (CARLA</a:t>
              </a:r>
              <a:r>
                <a:rPr lang="en-US" sz="1100" b="1" dirty="0"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)</a:t>
              </a:r>
              <a:endParaRPr lang="en-US" sz="11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 </a:t>
              </a:r>
            </a:p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 </a:t>
              </a:r>
            </a:p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 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1E8528D-96C9-4702-8D6E-0201E56DAF7E}"/>
                </a:ext>
              </a:extLst>
            </p:cNvPr>
            <p:cNvSpPr/>
            <p:nvPr/>
          </p:nvSpPr>
          <p:spPr>
            <a:xfrm>
              <a:off x="5808784" y="3469480"/>
              <a:ext cx="807894" cy="69782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algn="ctr">
                <a:spcBef>
                  <a:spcPts val="0"/>
                </a:spcBef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Main ML</a:t>
              </a:r>
              <a:endParaRPr lang="en-US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>
                <a:spcBef>
                  <a:spcPts val="0"/>
                </a:spcBef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Model</a:t>
              </a:r>
            </a:p>
            <a:p>
              <a:pPr marL="0" marR="0" algn="ctr">
                <a:spcBef>
                  <a:spcPts val="0"/>
                </a:spcBef>
              </a:pPr>
              <a:r>
                <a:rPr lang="en-US" sz="1100" dirty="0">
                  <a:solidFill>
                    <a:srgbClr val="000000"/>
                  </a:solidFill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(teacher)</a:t>
              </a:r>
              <a:endParaRPr lang="en-US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4C96345D-8FCB-4086-80A5-75981763D121}"/>
                </a:ext>
              </a:extLst>
            </p:cNvPr>
            <p:cNvCxnSpPr>
              <a:cxnSpLocks/>
            </p:cNvCxnSpPr>
            <p:nvPr/>
          </p:nvCxnSpPr>
          <p:spPr>
            <a:xfrm>
              <a:off x="5386277" y="3142335"/>
              <a:ext cx="759342" cy="663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182A7A5B-88E6-4074-96CC-4AB69535FCF3}"/>
                </a:ext>
              </a:extLst>
            </p:cNvPr>
            <p:cNvCxnSpPr>
              <a:cxnSpLocks/>
            </p:cNvCxnSpPr>
            <p:nvPr/>
          </p:nvCxnSpPr>
          <p:spPr>
            <a:xfrm>
              <a:off x="6678917" y="2804507"/>
              <a:ext cx="141023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1315511F-BBC1-487D-BB05-4EA55BA74D5F}"/>
                </a:ext>
              </a:extLst>
            </p:cNvPr>
            <p:cNvCxnSpPr>
              <a:cxnSpLocks/>
            </p:cNvCxnSpPr>
            <p:nvPr/>
          </p:nvCxnSpPr>
          <p:spPr>
            <a:xfrm>
              <a:off x="6732106" y="3385653"/>
              <a:ext cx="737478" cy="20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Flowchart: Or 47">
              <a:extLst>
                <a:ext uri="{FF2B5EF4-FFF2-40B4-BE49-F238E27FC236}">
                  <a16:creationId xmlns:a16="http://schemas.microsoft.com/office/drawing/2014/main" id="{AC05272F-CAAC-4838-AF31-9C20C2E29AF0}"/>
                </a:ext>
              </a:extLst>
            </p:cNvPr>
            <p:cNvSpPr/>
            <p:nvPr/>
          </p:nvSpPr>
          <p:spPr>
            <a:xfrm>
              <a:off x="7469584" y="3325441"/>
              <a:ext cx="144600" cy="155336"/>
            </a:xfrm>
            <a:prstGeom prst="flowChar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22519BB8-27EF-4509-B924-6466DDC2EA69}"/>
                </a:ext>
              </a:extLst>
            </p:cNvPr>
            <p:cNvCxnSpPr>
              <a:cxnSpLocks/>
            </p:cNvCxnSpPr>
            <p:nvPr/>
          </p:nvCxnSpPr>
          <p:spPr>
            <a:xfrm>
              <a:off x="7614184" y="3399114"/>
              <a:ext cx="4749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31BDBE56-3C38-46C3-BEB7-A713EE1E1F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45541" y="3480777"/>
              <a:ext cx="0" cy="6751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29">
              <a:extLst>
                <a:ext uri="{FF2B5EF4-FFF2-40B4-BE49-F238E27FC236}">
                  <a16:creationId xmlns:a16="http://schemas.microsoft.com/office/drawing/2014/main" id="{04024792-68EE-4FBB-BAA5-983EC1CB6BF1}"/>
                </a:ext>
              </a:extLst>
            </p:cNvPr>
            <p:cNvSpPr txBox="1"/>
            <p:nvPr/>
          </p:nvSpPr>
          <p:spPr>
            <a:xfrm>
              <a:off x="6579601" y="2592183"/>
              <a:ext cx="1119318" cy="56575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Correctly classified</a:t>
              </a:r>
              <a:endParaRPr lang="en-US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63" name="TextBox 30">
              <a:extLst>
                <a:ext uri="{FF2B5EF4-FFF2-40B4-BE49-F238E27FC236}">
                  <a16:creationId xmlns:a16="http://schemas.microsoft.com/office/drawing/2014/main" id="{08D363F7-6411-48F1-BAF3-02C037591EEE}"/>
                </a:ext>
              </a:extLst>
            </p:cNvPr>
            <p:cNvSpPr txBox="1"/>
            <p:nvPr/>
          </p:nvSpPr>
          <p:spPr>
            <a:xfrm>
              <a:off x="6603736" y="3149675"/>
              <a:ext cx="806478" cy="40616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Incorrectly classified</a:t>
              </a:r>
              <a:endParaRPr lang="en-US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64" name="TextBox 33">
              <a:extLst>
                <a:ext uri="{FF2B5EF4-FFF2-40B4-BE49-F238E27FC236}">
                  <a16:creationId xmlns:a16="http://schemas.microsoft.com/office/drawing/2014/main" id="{072A9866-5F1B-4301-8BE8-384E14A39C9B}"/>
                </a:ext>
              </a:extLst>
            </p:cNvPr>
            <p:cNvSpPr txBox="1"/>
            <p:nvPr/>
          </p:nvSpPr>
          <p:spPr>
            <a:xfrm>
              <a:off x="7488224" y="4052933"/>
              <a:ext cx="1006973" cy="54692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marR="0">
                <a:spcBef>
                  <a:spcPts val="0"/>
                </a:spcBef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Generated </a:t>
              </a:r>
            </a:p>
            <a:p>
              <a:pPr marL="0" marR="0">
                <a:spcBef>
                  <a:spcPts val="0"/>
                </a:spcBef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OOD examples</a:t>
              </a:r>
              <a:endParaRPr lang="en-US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7" name="TextBox 10">
              <a:extLst>
                <a:ext uri="{FF2B5EF4-FFF2-40B4-BE49-F238E27FC236}">
                  <a16:creationId xmlns:a16="http://schemas.microsoft.com/office/drawing/2014/main" id="{EAC664DA-29FE-431A-8392-DDAE0155000F}"/>
                </a:ext>
              </a:extLst>
            </p:cNvPr>
            <p:cNvSpPr txBox="1"/>
            <p:nvPr/>
          </p:nvSpPr>
          <p:spPr>
            <a:xfrm>
              <a:off x="4382877" y="2804507"/>
              <a:ext cx="1119318" cy="56575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In-distribution test examples for teacher</a:t>
              </a:r>
              <a:endParaRPr lang="en-US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9" name="Connector: Elbow 8">
              <a:extLst>
                <a:ext uri="{FF2B5EF4-FFF2-40B4-BE49-F238E27FC236}">
                  <a16:creationId xmlns:a16="http://schemas.microsoft.com/office/drawing/2014/main" id="{BD4BB55A-7F55-4B89-B2C7-2440EDD66C24}"/>
                </a:ext>
              </a:extLst>
            </p:cNvPr>
            <p:cNvCxnSpPr>
              <a:cxnSpLocks/>
              <a:endCxn id="37" idx="1"/>
            </p:cNvCxnSpPr>
            <p:nvPr/>
          </p:nvCxnSpPr>
          <p:spPr>
            <a:xfrm rot="16200000" flipH="1">
              <a:off x="5326715" y="3336320"/>
              <a:ext cx="669425" cy="29471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228AC4F-BA57-4E04-B3F6-B5541A0AD29F}"/>
                </a:ext>
              </a:extLst>
            </p:cNvPr>
            <p:cNvSpPr/>
            <p:nvPr/>
          </p:nvSpPr>
          <p:spPr>
            <a:xfrm>
              <a:off x="6145619" y="3081403"/>
              <a:ext cx="143448" cy="140676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66C928C-9054-4469-927B-CA8F6886EE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84093" y="2797750"/>
              <a:ext cx="405714" cy="32090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8A46AAD-3263-45CA-9B70-6196C295F5DE}"/>
                </a:ext>
              </a:extLst>
            </p:cNvPr>
            <p:cNvCxnSpPr/>
            <p:nvPr/>
          </p:nvCxnSpPr>
          <p:spPr>
            <a:xfrm>
              <a:off x="6289067" y="3197210"/>
              <a:ext cx="443039" cy="1904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6FF9A92-9A78-41BE-B40B-DC851E4CD839}"/>
                </a:ext>
              </a:extLst>
            </p:cNvPr>
            <p:cNvCxnSpPr>
              <a:stCxn id="37" idx="0"/>
              <a:endCxn id="13" idx="4"/>
            </p:cNvCxnSpPr>
            <p:nvPr/>
          </p:nvCxnSpPr>
          <p:spPr>
            <a:xfrm flipV="1">
              <a:off x="6212731" y="3222079"/>
              <a:ext cx="4612" cy="2474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65771B83-58F8-4183-92E7-711AED3D5BD9}"/>
              </a:ext>
            </a:extLst>
          </p:cNvPr>
          <p:cNvCxnSpPr/>
          <p:nvPr/>
        </p:nvCxnSpPr>
        <p:spPr>
          <a:xfrm>
            <a:off x="6411512" y="2491608"/>
            <a:ext cx="5054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64034944-02E5-4830-A7CD-007AB923D20E}"/>
              </a:ext>
            </a:extLst>
          </p:cNvPr>
          <p:cNvCxnSpPr/>
          <p:nvPr/>
        </p:nvCxnSpPr>
        <p:spPr>
          <a:xfrm>
            <a:off x="6411512" y="3092591"/>
            <a:ext cx="5054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0255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7">
            <a:extLst>
              <a:ext uri="{FF2B5EF4-FFF2-40B4-BE49-F238E27FC236}">
                <a16:creationId xmlns:a16="http://schemas.microsoft.com/office/drawing/2014/main" id="{20DDAAA2-6D83-4A57-8505-0406FCF4EF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" y="-23622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31A274-587B-47FD-956F-78AA235A49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8700" y="22098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84A4064-C5B7-4311-82CE-406709D5F6DA}"/>
              </a:ext>
            </a:extLst>
          </p:cNvPr>
          <p:cNvGrpSpPr/>
          <p:nvPr/>
        </p:nvGrpSpPr>
        <p:grpSpPr>
          <a:xfrm>
            <a:off x="677334" y="1848723"/>
            <a:ext cx="6415403" cy="1843402"/>
            <a:chOff x="-11218" y="0"/>
            <a:chExt cx="6416179" cy="1843623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AB7BB9D-CE89-4D78-8D15-EDE7DB79C4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8577" y="800778"/>
              <a:ext cx="1415795" cy="393790"/>
            </a:xfrm>
            <a:prstGeom prst="rect">
              <a:avLst/>
            </a:prstGeom>
            <a:noFill/>
            <a:ln w="12700">
              <a:solidFill>
                <a:srgbClr val="1F3763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Error detector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B1DD8C9-22EE-4071-BEFD-E806919A5C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1218" y="457552"/>
              <a:ext cx="1081974" cy="871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Road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Situations (Sensor data)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93FB335-BA54-4F5A-A2F7-84C3A5569A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3783" y="0"/>
              <a:ext cx="1415795" cy="533852"/>
            </a:xfrm>
            <a:prstGeom prst="rect">
              <a:avLst/>
            </a:prstGeom>
            <a:noFill/>
            <a:ln w="12700">
              <a:solidFill>
                <a:srgbClr val="1F3763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Pilot systems 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(ML models)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603D399-A735-4670-BAF2-3F617164B4F8}"/>
                </a:ext>
              </a:extLst>
            </p:cNvPr>
            <p:cNvCxnSpPr>
              <a:cxnSpLocks/>
            </p:cNvCxnSpPr>
            <p:nvPr/>
          </p:nvCxnSpPr>
          <p:spPr>
            <a:xfrm>
              <a:off x="921640" y="266925"/>
              <a:ext cx="0" cy="71480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269905FA-2494-4033-8910-185268961B3C}"/>
                </a:ext>
              </a:extLst>
            </p:cNvPr>
            <p:cNvCxnSpPr>
              <a:endCxn id="31" idx="1"/>
            </p:cNvCxnSpPr>
            <p:nvPr/>
          </p:nvCxnSpPr>
          <p:spPr>
            <a:xfrm>
              <a:off x="915064" y="266925"/>
              <a:ext cx="468719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DB9FCD11-9BB5-4B15-9E53-F3A57C253E47}"/>
                </a:ext>
              </a:extLst>
            </p:cNvPr>
            <p:cNvCxnSpPr>
              <a:cxnSpLocks/>
            </p:cNvCxnSpPr>
            <p:nvPr/>
          </p:nvCxnSpPr>
          <p:spPr>
            <a:xfrm>
              <a:off x="915064" y="958048"/>
              <a:ext cx="9535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B0CB63B3-F0E1-4E92-A6C2-D347B96A30D8}"/>
                </a:ext>
              </a:extLst>
            </p:cNvPr>
            <p:cNvCxnSpPr>
              <a:cxnSpLocks/>
              <a:stCxn id="31" idx="3"/>
            </p:cNvCxnSpPr>
            <p:nvPr/>
          </p:nvCxnSpPr>
          <p:spPr>
            <a:xfrm>
              <a:off x="2799578" y="266926"/>
              <a:ext cx="256083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0CF2E1FA-F97A-4772-B56E-F8E87F0CDD93}"/>
                </a:ext>
              </a:extLst>
            </p:cNvPr>
            <p:cNvCxnSpPr>
              <a:cxnSpLocks/>
            </p:cNvCxnSpPr>
            <p:nvPr/>
          </p:nvCxnSpPr>
          <p:spPr>
            <a:xfrm>
              <a:off x="257468" y="614720"/>
              <a:ext cx="657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3621F460-E838-40E6-95EA-15E11901F5B5}"/>
                </a:ext>
              </a:extLst>
            </p:cNvPr>
            <p:cNvCxnSpPr>
              <a:cxnSpLocks/>
              <a:stCxn id="28" idx="3"/>
            </p:cNvCxnSpPr>
            <p:nvPr/>
          </p:nvCxnSpPr>
          <p:spPr>
            <a:xfrm>
              <a:off x="3284373" y="997673"/>
              <a:ext cx="109377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5" name="Picture 44" descr="Driver Icon Png #23995 - Free Icons Library">
              <a:extLst>
                <a:ext uri="{FF2B5EF4-FFF2-40B4-BE49-F238E27FC236}">
                  <a16:creationId xmlns:a16="http://schemas.microsoft.com/office/drawing/2014/main" id="{70697A01-F7C3-4118-86DE-1F545A122D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04979" y="624325"/>
              <a:ext cx="790212" cy="7474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1159337D-FA33-4455-8FF6-661AAAAB9583}"/>
                </a:ext>
              </a:extLst>
            </p:cNvPr>
            <p:cNvCxnSpPr/>
            <p:nvPr/>
          </p:nvCxnSpPr>
          <p:spPr>
            <a:xfrm>
              <a:off x="3058826" y="266925"/>
              <a:ext cx="0" cy="53385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D207085-DB50-4C4F-AC52-9274B172F0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33828" y="0"/>
              <a:ext cx="1081974" cy="4718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Steering</a:t>
              </a:r>
              <a:endParaRPr lang="en-US" sz="11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out</a:t>
              </a:r>
              <a:endParaRPr lang="en-US" sz="11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814851C-1516-4659-9462-4D52ECAB88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33828" y="533852"/>
              <a:ext cx="1081974" cy="8297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Predicted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error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(warning)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53" name="Flowchart: Summing Junction 52">
              <a:extLst>
                <a:ext uri="{FF2B5EF4-FFF2-40B4-BE49-F238E27FC236}">
                  <a16:creationId xmlns:a16="http://schemas.microsoft.com/office/drawing/2014/main" id="{944D11F1-D6A3-4E17-8BB4-D98A83EAF929}"/>
                </a:ext>
              </a:extLst>
            </p:cNvPr>
            <p:cNvSpPr/>
            <p:nvPr/>
          </p:nvSpPr>
          <p:spPr>
            <a:xfrm flipH="1">
              <a:off x="5362008" y="170225"/>
              <a:ext cx="177551" cy="193375"/>
            </a:xfrm>
            <a:prstGeom prst="flowChartSummingJuncti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cxnSp>
          <p:nvCxnSpPr>
            <p:cNvPr id="54" name="Connector: Elbow 53">
              <a:extLst>
                <a:ext uri="{FF2B5EF4-FFF2-40B4-BE49-F238E27FC236}">
                  <a16:creationId xmlns:a16="http://schemas.microsoft.com/office/drawing/2014/main" id="{076A65E1-6C10-4DE6-AAB1-021E159A057E}"/>
                </a:ext>
              </a:extLst>
            </p:cNvPr>
            <p:cNvCxnSpPr>
              <a:stCxn id="45" idx="3"/>
              <a:endCxn id="53" idx="4"/>
            </p:cNvCxnSpPr>
            <p:nvPr/>
          </p:nvCxnSpPr>
          <p:spPr>
            <a:xfrm flipV="1">
              <a:off x="5195191" y="363601"/>
              <a:ext cx="255593" cy="63447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70419A7-82F4-4436-A114-E2D9A12160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2987" y="509922"/>
              <a:ext cx="1081974" cy="4718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Take control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back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0128A5A1-D511-4DFD-8B8D-9242BC080C09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5539559" y="266912"/>
              <a:ext cx="61654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A16E24D8-6490-496F-B37C-A2D72E686426}"/>
                </a:ext>
              </a:extLst>
            </p:cNvPr>
            <p:cNvCxnSpPr>
              <a:cxnSpLocks/>
            </p:cNvCxnSpPr>
            <p:nvPr/>
          </p:nvCxnSpPr>
          <p:spPr>
            <a:xfrm>
              <a:off x="5448926" y="997673"/>
              <a:ext cx="0" cy="622922"/>
            </a:xfrm>
            <a:prstGeom prst="line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B1D2C3E6-1E20-4D1B-A732-9956C046BE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48245" y="1620595"/>
              <a:ext cx="2300681" cy="0"/>
            </a:xfrm>
            <a:prstGeom prst="line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E7805EA7-1EB4-4FEE-869E-2B5BDFB6C90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094989" y="1194569"/>
              <a:ext cx="3800" cy="426026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F41D1AE-5A7A-48F6-80EE-B90F93E42B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6128" y="1371818"/>
              <a:ext cx="1081974" cy="4718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feedback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loop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BD74722-43B1-4FE4-8473-F6575C914737}"/>
              </a:ext>
            </a:extLst>
          </p:cNvPr>
          <p:cNvSpPr txBox="1"/>
          <p:nvPr/>
        </p:nvSpPr>
        <p:spPr>
          <a:xfrm>
            <a:off x="677334" y="3961485"/>
            <a:ext cx="7182293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driver’s responses to the warnings are feedbacked to the error detector.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responses are regarded as rewards (penalties) in reinforcement learning.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parameters of the offline-trained model are adjusted.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error detector </a:t>
            </a: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is not only constantly adjusted to grow even more accurately but also customized to respect the human driver’s individual driving behavior. 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2B7600-CB5E-42C4-BDDA-82B6B0F61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Training Error Detector (Task III)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080DD1B-B723-45F5-B892-ABC11DE89584}"/>
              </a:ext>
            </a:extLst>
          </p:cNvPr>
          <p:cNvSpPr/>
          <p:nvPr/>
        </p:nvSpPr>
        <p:spPr>
          <a:xfrm>
            <a:off x="2413524" y="2472973"/>
            <a:ext cx="6193465" cy="1219152"/>
          </a:xfrm>
          <a:prstGeom prst="roundRect">
            <a:avLst/>
          </a:prstGeom>
          <a:solidFill>
            <a:schemeClr val="accent3">
              <a:alpha val="39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rgbClr val="0070C0"/>
                </a:solidFill>
              </a:rPr>
              <a:t>								Online </a:t>
            </a:r>
          </a:p>
          <a:p>
            <a:pPr algn="r"/>
            <a:r>
              <a:rPr lang="en-US" dirty="0">
                <a:solidFill>
                  <a:srgbClr val="0070C0"/>
                </a:solidFill>
              </a:rPr>
              <a:t>reinforcement </a:t>
            </a:r>
          </a:p>
          <a:p>
            <a:pPr algn="r"/>
            <a:r>
              <a:rPr lang="en-US" dirty="0">
                <a:solidFill>
                  <a:srgbClr val="0070C0"/>
                </a:solidFill>
              </a:rPr>
              <a:t>learning</a:t>
            </a:r>
          </a:p>
        </p:txBody>
      </p:sp>
    </p:spTree>
    <p:extLst>
      <p:ext uri="{BB962C8B-B14F-4D97-AF65-F5344CB8AC3E}">
        <p14:creationId xmlns:p14="http://schemas.microsoft.com/office/powerpoint/2010/main" val="920744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7">
            <a:extLst>
              <a:ext uri="{FF2B5EF4-FFF2-40B4-BE49-F238E27FC236}">
                <a16:creationId xmlns:a16="http://schemas.microsoft.com/office/drawing/2014/main" id="{20DDAAA2-6D83-4A57-8505-0406FCF4EF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" y="-23622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31A274-587B-47FD-956F-78AA235A49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8700" y="22098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D74722-43B1-4FE4-8473-F6575C914737}"/>
              </a:ext>
            </a:extLst>
          </p:cNvPr>
          <p:cNvSpPr txBox="1"/>
          <p:nvPr/>
        </p:nvSpPr>
        <p:spPr>
          <a:xfrm>
            <a:off x="744279" y="4524153"/>
            <a:ext cx="7182293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OOD examples are generated close to the boundary of in-distribution examples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</a:t>
            </a: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he loss function of the GAN is modified to require a small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Kullback-Leibler</a:t>
            </a: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divergence between the uniform distribution and the predictive distribution of OOD provided by the generator.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2B7600-CB5E-42C4-BDDA-82B6B0F61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OOD Example Generator (Task II)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CA38A90-CC12-4AB3-8AE7-3381190B81A5}"/>
              </a:ext>
            </a:extLst>
          </p:cNvPr>
          <p:cNvGrpSpPr/>
          <p:nvPr/>
        </p:nvGrpSpPr>
        <p:grpSpPr>
          <a:xfrm>
            <a:off x="978224" y="2013983"/>
            <a:ext cx="5117776" cy="2100223"/>
            <a:chOff x="4943705" y="2306378"/>
            <a:chExt cx="5117776" cy="2100223"/>
          </a:xfrm>
        </p:grpSpPr>
        <p:sp>
          <p:nvSpPr>
            <p:cNvPr id="33" name="Flowchart: Connector 32">
              <a:extLst>
                <a:ext uri="{FF2B5EF4-FFF2-40B4-BE49-F238E27FC236}">
                  <a16:creationId xmlns:a16="http://schemas.microsoft.com/office/drawing/2014/main" id="{02362A36-0C76-41B5-AC3A-F21A5075D68B}"/>
                </a:ext>
              </a:extLst>
            </p:cNvPr>
            <p:cNvSpPr/>
            <p:nvPr/>
          </p:nvSpPr>
          <p:spPr>
            <a:xfrm>
              <a:off x="5651205" y="2578395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lowchart: Connector 35">
              <a:extLst>
                <a:ext uri="{FF2B5EF4-FFF2-40B4-BE49-F238E27FC236}">
                  <a16:creationId xmlns:a16="http://schemas.microsoft.com/office/drawing/2014/main" id="{8FF24EC4-0E0C-4203-91B4-4D0A801B5DC6}"/>
                </a:ext>
              </a:extLst>
            </p:cNvPr>
            <p:cNvSpPr/>
            <p:nvPr/>
          </p:nvSpPr>
          <p:spPr>
            <a:xfrm>
              <a:off x="5803605" y="2730795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lowchart: Connector 36">
              <a:extLst>
                <a:ext uri="{FF2B5EF4-FFF2-40B4-BE49-F238E27FC236}">
                  <a16:creationId xmlns:a16="http://schemas.microsoft.com/office/drawing/2014/main" id="{E48B018B-7E4C-4D07-86F3-D4575C64A43C}"/>
                </a:ext>
              </a:extLst>
            </p:cNvPr>
            <p:cNvSpPr/>
            <p:nvPr/>
          </p:nvSpPr>
          <p:spPr>
            <a:xfrm>
              <a:off x="5879805" y="2917751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lowchart: Connector 38">
              <a:extLst>
                <a:ext uri="{FF2B5EF4-FFF2-40B4-BE49-F238E27FC236}">
                  <a16:creationId xmlns:a16="http://schemas.microsoft.com/office/drawing/2014/main" id="{9751B064-1607-46FB-956D-AC85D168C724}"/>
                </a:ext>
              </a:extLst>
            </p:cNvPr>
            <p:cNvSpPr/>
            <p:nvPr/>
          </p:nvSpPr>
          <p:spPr>
            <a:xfrm>
              <a:off x="6108405" y="3035595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lowchart: Connector 41">
              <a:extLst>
                <a:ext uri="{FF2B5EF4-FFF2-40B4-BE49-F238E27FC236}">
                  <a16:creationId xmlns:a16="http://schemas.microsoft.com/office/drawing/2014/main" id="{8A26E5F5-E57B-4C66-B94B-E3C8715FE0F9}"/>
                </a:ext>
              </a:extLst>
            </p:cNvPr>
            <p:cNvSpPr/>
            <p:nvPr/>
          </p:nvSpPr>
          <p:spPr>
            <a:xfrm>
              <a:off x="6096000" y="2543839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Connector 42">
              <a:extLst>
                <a:ext uri="{FF2B5EF4-FFF2-40B4-BE49-F238E27FC236}">
                  <a16:creationId xmlns:a16="http://schemas.microsoft.com/office/drawing/2014/main" id="{E64BF8FA-8FC1-4D3A-9CD8-79A9D3A52471}"/>
                </a:ext>
              </a:extLst>
            </p:cNvPr>
            <p:cNvSpPr/>
            <p:nvPr/>
          </p:nvSpPr>
          <p:spPr>
            <a:xfrm>
              <a:off x="6177516" y="2730795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lowchart: Connector 43">
              <a:extLst>
                <a:ext uri="{FF2B5EF4-FFF2-40B4-BE49-F238E27FC236}">
                  <a16:creationId xmlns:a16="http://schemas.microsoft.com/office/drawing/2014/main" id="{0A0700A9-FB6A-494A-9811-2C6E9DC6293D}"/>
                </a:ext>
              </a:extLst>
            </p:cNvPr>
            <p:cNvSpPr/>
            <p:nvPr/>
          </p:nvSpPr>
          <p:spPr>
            <a:xfrm>
              <a:off x="6585098" y="2966483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lowchart: Connector 45">
              <a:extLst>
                <a:ext uri="{FF2B5EF4-FFF2-40B4-BE49-F238E27FC236}">
                  <a16:creationId xmlns:a16="http://schemas.microsoft.com/office/drawing/2014/main" id="{D561839D-29D7-4809-A1F6-C37ADC3D466F}"/>
                </a:ext>
              </a:extLst>
            </p:cNvPr>
            <p:cNvSpPr/>
            <p:nvPr/>
          </p:nvSpPr>
          <p:spPr>
            <a:xfrm>
              <a:off x="6312196" y="2952307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lowchart: Connector 46">
              <a:extLst>
                <a:ext uri="{FF2B5EF4-FFF2-40B4-BE49-F238E27FC236}">
                  <a16:creationId xmlns:a16="http://schemas.microsoft.com/office/drawing/2014/main" id="{49B69EAB-3083-4B51-A8C7-F37E41AF03F4}"/>
                </a:ext>
              </a:extLst>
            </p:cNvPr>
            <p:cNvSpPr/>
            <p:nvPr/>
          </p:nvSpPr>
          <p:spPr>
            <a:xfrm>
              <a:off x="6444212" y="2721048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lowchart: Connector 47">
              <a:extLst>
                <a:ext uri="{FF2B5EF4-FFF2-40B4-BE49-F238E27FC236}">
                  <a16:creationId xmlns:a16="http://schemas.microsoft.com/office/drawing/2014/main" id="{B5E67135-7616-4B28-B44C-DFC42F43FD7D}"/>
                </a:ext>
              </a:extLst>
            </p:cNvPr>
            <p:cNvSpPr/>
            <p:nvPr/>
          </p:nvSpPr>
          <p:spPr>
            <a:xfrm>
              <a:off x="5716774" y="2917751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lowchart: Connector 48">
              <a:extLst>
                <a:ext uri="{FF2B5EF4-FFF2-40B4-BE49-F238E27FC236}">
                  <a16:creationId xmlns:a16="http://schemas.microsoft.com/office/drawing/2014/main" id="{D1DA102C-C1D5-4D0A-A699-E56EFD223933}"/>
                </a:ext>
              </a:extLst>
            </p:cNvPr>
            <p:cNvSpPr/>
            <p:nvPr/>
          </p:nvSpPr>
          <p:spPr>
            <a:xfrm>
              <a:off x="5869174" y="3070151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lowchart: Connector 60">
              <a:extLst>
                <a:ext uri="{FF2B5EF4-FFF2-40B4-BE49-F238E27FC236}">
                  <a16:creationId xmlns:a16="http://schemas.microsoft.com/office/drawing/2014/main" id="{59A9B6DA-BBA8-47A2-A4B6-F857F4379F8C}"/>
                </a:ext>
              </a:extLst>
            </p:cNvPr>
            <p:cNvSpPr/>
            <p:nvPr/>
          </p:nvSpPr>
          <p:spPr>
            <a:xfrm>
              <a:off x="5945374" y="3257107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lowchart: Connector 61">
              <a:extLst>
                <a:ext uri="{FF2B5EF4-FFF2-40B4-BE49-F238E27FC236}">
                  <a16:creationId xmlns:a16="http://schemas.microsoft.com/office/drawing/2014/main" id="{27FA6EA9-8942-4BB8-8E23-DA0D065A30F0}"/>
                </a:ext>
              </a:extLst>
            </p:cNvPr>
            <p:cNvSpPr/>
            <p:nvPr/>
          </p:nvSpPr>
          <p:spPr>
            <a:xfrm>
              <a:off x="6173974" y="3374951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lowchart: Connector 62">
              <a:extLst>
                <a:ext uri="{FF2B5EF4-FFF2-40B4-BE49-F238E27FC236}">
                  <a16:creationId xmlns:a16="http://schemas.microsoft.com/office/drawing/2014/main" id="{6B513139-5114-4E6F-99B9-3EBB0B0ADF6D}"/>
                </a:ext>
              </a:extLst>
            </p:cNvPr>
            <p:cNvSpPr/>
            <p:nvPr/>
          </p:nvSpPr>
          <p:spPr>
            <a:xfrm>
              <a:off x="6161569" y="2883195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lowchart: Connector 63">
              <a:extLst>
                <a:ext uri="{FF2B5EF4-FFF2-40B4-BE49-F238E27FC236}">
                  <a16:creationId xmlns:a16="http://schemas.microsoft.com/office/drawing/2014/main" id="{09CDAE85-D41C-4AC2-8BC4-7D8A5C0D5143}"/>
                </a:ext>
              </a:extLst>
            </p:cNvPr>
            <p:cNvSpPr/>
            <p:nvPr/>
          </p:nvSpPr>
          <p:spPr>
            <a:xfrm>
              <a:off x="6243085" y="3070151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lowchart: Connector 64">
              <a:extLst>
                <a:ext uri="{FF2B5EF4-FFF2-40B4-BE49-F238E27FC236}">
                  <a16:creationId xmlns:a16="http://schemas.microsoft.com/office/drawing/2014/main" id="{6DC33162-7D12-4DA9-93A5-AF71F35941E1}"/>
                </a:ext>
              </a:extLst>
            </p:cNvPr>
            <p:cNvSpPr/>
            <p:nvPr/>
          </p:nvSpPr>
          <p:spPr>
            <a:xfrm>
              <a:off x="6650667" y="3305839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lowchart: Connector 65">
              <a:extLst>
                <a:ext uri="{FF2B5EF4-FFF2-40B4-BE49-F238E27FC236}">
                  <a16:creationId xmlns:a16="http://schemas.microsoft.com/office/drawing/2014/main" id="{B6EBA528-2F5A-4EE1-BD86-A294AC6BD006}"/>
                </a:ext>
              </a:extLst>
            </p:cNvPr>
            <p:cNvSpPr/>
            <p:nvPr/>
          </p:nvSpPr>
          <p:spPr>
            <a:xfrm>
              <a:off x="6377765" y="3291663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lowchart: Connector 66">
              <a:extLst>
                <a:ext uri="{FF2B5EF4-FFF2-40B4-BE49-F238E27FC236}">
                  <a16:creationId xmlns:a16="http://schemas.microsoft.com/office/drawing/2014/main" id="{4C2F8554-BE36-4A40-A22A-4DDF3276CC8F}"/>
                </a:ext>
              </a:extLst>
            </p:cNvPr>
            <p:cNvSpPr/>
            <p:nvPr/>
          </p:nvSpPr>
          <p:spPr>
            <a:xfrm>
              <a:off x="6471685" y="3034709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lowchart: Connector 67">
              <a:extLst>
                <a:ext uri="{FF2B5EF4-FFF2-40B4-BE49-F238E27FC236}">
                  <a16:creationId xmlns:a16="http://schemas.microsoft.com/office/drawing/2014/main" id="{6321176B-5BA7-4DC2-B45F-E86F2406B72C}"/>
                </a:ext>
              </a:extLst>
            </p:cNvPr>
            <p:cNvSpPr/>
            <p:nvPr/>
          </p:nvSpPr>
          <p:spPr>
            <a:xfrm>
              <a:off x="5803605" y="2730795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lowchart: Connector 68">
              <a:extLst>
                <a:ext uri="{FF2B5EF4-FFF2-40B4-BE49-F238E27FC236}">
                  <a16:creationId xmlns:a16="http://schemas.microsoft.com/office/drawing/2014/main" id="{B760477F-B0D9-4FE1-8109-34494D757DB2}"/>
                </a:ext>
              </a:extLst>
            </p:cNvPr>
            <p:cNvSpPr/>
            <p:nvPr/>
          </p:nvSpPr>
          <p:spPr>
            <a:xfrm>
              <a:off x="5956005" y="2883195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lowchart: Connector 69">
              <a:extLst>
                <a:ext uri="{FF2B5EF4-FFF2-40B4-BE49-F238E27FC236}">
                  <a16:creationId xmlns:a16="http://schemas.microsoft.com/office/drawing/2014/main" id="{E7CBBB1E-8D41-46C9-8AC8-335730EFAD5A}"/>
                </a:ext>
              </a:extLst>
            </p:cNvPr>
            <p:cNvSpPr/>
            <p:nvPr/>
          </p:nvSpPr>
          <p:spPr>
            <a:xfrm>
              <a:off x="6032205" y="3070151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lowchart: Connector 70">
              <a:extLst>
                <a:ext uri="{FF2B5EF4-FFF2-40B4-BE49-F238E27FC236}">
                  <a16:creationId xmlns:a16="http://schemas.microsoft.com/office/drawing/2014/main" id="{EF7AD8C2-646B-4D22-9B0C-F40A9DE94D32}"/>
                </a:ext>
              </a:extLst>
            </p:cNvPr>
            <p:cNvSpPr/>
            <p:nvPr/>
          </p:nvSpPr>
          <p:spPr>
            <a:xfrm>
              <a:off x="6260805" y="3187995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Flowchart: Connector 71">
              <a:extLst>
                <a:ext uri="{FF2B5EF4-FFF2-40B4-BE49-F238E27FC236}">
                  <a16:creationId xmlns:a16="http://schemas.microsoft.com/office/drawing/2014/main" id="{0F43F65C-FDB3-45B4-8AFC-E1AA2B5BBA2D}"/>
                </a:ext>
              </a:extLst>
            </p:cNvPr>
            <p:cNvSpPr/>
            <p:nvPr/>
          </p:nvSpPr>
          <p:spPr>
            <a:xfrm>
              <a:off x="6248400" y="2696239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lowchart: Connector 72">
              <a:extLst>
                <a:ext uri="{FF2B5EF4-FFF2-40B4-BE49-F238E27FC236}">
                  <a16:creationId xmlns:a16="http://schemas.microsoft.com/office/drawing/2014/main" id="{9D5EA01E-6A5B-4012-8C12-A4A5177B8888}"/>
                </a:ext>
              </a:extLst>
            </p:cNvPr>
            <p:cNvSpPr/>
            <p:nvPr/>
          </p:nvSpPr>
          <p:spPr>
            <a:xfrm>
              <a:off x="6329916" y="2883195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lowchart: Connector 73">
              <a:extLst>
                <a:ext uri="{FF2B5EF4-FFF2-40B4-BE49-F238E27FC236}">
                  <a16:creationId xmlns:a16="http://schemas.microsoft.com/office/drawing/2014/main" id="{AAC2D6D1-0ECC-4CA3-8900-2383E7F8618A}"/>
                </a:ext>
              </a:extLst>
            </p:cNvPr>
            <p:cNvSpPr/>
            <p:nvPr/>
          </p:nvSpPr>
          <p:spPr>
            <a:xfrm>
              <a:off x="6737498" y="3118883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Flowchart: Connector 74">
              <a:extLst>
                <a:ext uri="{FF2B5EF4-FFF2-40B4-BE49-F238E27FC236}">
                  <a16:creationId xmlns:a16="http://schemas.microsoft.com/office/drawing/2014/main" id="{F1A91C50-859F-46C2-A08B-BA8E0ECB9C1C}"/>
                </a:ext>
              </a:extLst>
            </p:cNvPr>
            <p:cNvSpPr/>
            <p:nvPr/>
          </p:nvSpPr>
          <p:spPr>
            <a:xfrm>
              <a:off x="6464596" y="3104707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lowchart: Connector 75">
              <a:extLst>
                <a:ext uri="{FF2B5EF4-FFF2-40B4-BE49-F238E27FC236}">
                  <a16:creationId xmlns:a16="http://schemas.microsoft.com/office/drawing/2014/main" id="{E4F6B622-5494-410F-84A0-7E8D256315B5}"/>
                </a:ext>
              </a:extLst>
            </p:cNvPr>
            <p:cNvSpPr/>
            <p:nvPr/>
          </p:nvSpPr>
          <p:spPr>
            <a:xfrm>
              <a:off x="6558516" y="2847753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Flowchart: Connector 76">
              <a:extLst>
                <a:ext uri="{FF2B5EF4-FFF2-40B4-BE49-F238E27FC236}">
                  <a16:creationId xmlns:a16="http://schemas.microsoft.com/office/drawing/2014/main" id="{5A5B84CE-3789-4651-9E6D-CF0D80E97A2E}"/>
                </a:ext>
              </a:extLst>
            </p:cNvPr>
            <p:cNvSpPr/>
            <p:nvPr/>
          </p:nvSpPr>
          <p:spPr>
            <a:xfrm>
              <a:off x="5826645" y="2527004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Flowchart: Connector 77">
              <a:extLst>
                <a:ext uri="{FF2B5EF4-FFF2-40B4-BE49-F238E27FC236}">
                  <a16:creationId xmlns:a16="http://schemas.microsoft.com/office/drawing/2014/main" id="{8C044CC6-75A4-4EDE-861F-DB47D624DAF2}"/>
                </a:ext>
              </a:extLst>
            </p:cNvPr>
            <p:cNvSpPr/>
            <p:nvPr/>
          </p:nvSpPr>
          <p:spPr>
            <a:xfrm>
              <a:off x="5979045" y="2679404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Flowchart: Connector 78">
              <a:extLst>
                <a:ext uri="{FF2B5EF4-FFF2-40B4-BE49-F238E27FC236}">
                  <a16:creationId xmlns:a16="http://schemas.microsoft.com/office/drawing/2014/main" id="{167B3BEA-7816-4D19-A98E-2DE80CC41941}"/>
                </a:ext>
              </a:extLst>
            </p:cNvPr>
            <p:cNvSpPr/>
            <p:nvPr/>
          </p:nvSpPr>
          <p:spPr>
            <a:xfrm>
              <a:off x="6055245" y="2866360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Flowchart: Connector 79">
              <a:extLst>
                <a:ext uri="{FF2B5EF4-FFF2-40B4-BE49-F238E27FC236}">
                  <a16:creationId xmlns:a16="http://schemas.microsoft.com/office/drawing/2014/main" id="{166616B3-82E3-4F60-ACCF-9FE93B0677CC}"/>
                </a:ext>
              </a:extLst>
            </p:cNvPr>
            <p:cNvSpPr/>
            <p:nvPr/>
          </p:nvSpPr>
          <p:spPr>
            <a:xfrm>
              <a:off x="6196127" y="3000153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lowchart: Connector 80">
              <a:extLst>
                <a:ext uri="{FF2B5EF4-FFF2-40B4-BE49-F238E27FC236}">
                  <a16:creationId xmlns:a16="http://schemas.microsoft.com/office/drawing/2014/main" id="{0BEA6E89-4CF7-4052-A7F1-6B172B3CC46E}"/>
                </a:ext>
              </a:extLst>
            </p:cNvPr>
            <p:cNvSpPr/>
            <p:nvPr/>
          </p:nvSpPr>
          <p:spPr>
            <a:xfrm>
              <a:off x="6271440" y="2492448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lowchart: Connector 81">
              <a:extLst>
                <a:ext uri="{FF2B5EF4-FFF2-40B4-BE49-F238E27FC236}">
                  <a16:creationId xmlns:a16="http://schemas.microsoft.com/office/drawing/2014/main" id="{A37A6F5A-1547-4B53-A5DC-6E1C58ADB93A}"/>
                </a:ext>
              </a:extLst>
            </p:cNvPr>
            <p:cNvSpPr/>
            <p:nvPr/>
          </p:nvSpPr>
          <p:spPr>
            <a:xfrm>
              <a:off x="6352956" y="2679404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Flowchart: Connector 82">
              <a:extLst>
                <a:ext uri="{FF2B5EF4-FFF2-40B4-BE49-F238E27FC236}">
                  <a16:creationId xmlns:a16="http://schemas.microsoft.com/office/drawing/2014/main" id="{72FFAF0A-5333-43B6-8B5E-D280ECD0BB38}"/>
                </a:ext>
              </a:extLst>
            </p:cNvPr>
            <p:cNvSpPr/>
            <p:nvPr/>
          </p:nvSpPr>
          <p:spPr>
            <a:xfrm>
              <a:off x="6760538" y="2915092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lowchart: Connector 83">
              <a:extLst>
                <a:ext uri="{FF2B5EF4-FFF2-40B4-BE49-F238E27FC236}">
                  <a16:creationId xmlns:a16="http://schemas.microsoft.com/office/drawing/2014/main" id="{7D98D0FE-17EB-49BF-BCFB-80C79E061CAA}"/>
                </a:ext>
              </a:extLst>
            </p:cNvPr>
            <p:cNvSpPr/>
            <p:nvPr/>
          </p:nvSpPr>
          <p:spPr>
            <a:xfrm>
              <a:off x="6487636" y="2900916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lowchart: Connector 84">
              <a:extLst>
                <a:ext uri="{FF2B5EF4-FFF2-40B4-BE49-F238E27FC236}">
                  <a16:creationId xmlns:a16="http://schemas.microsoft.com/office/drawing/2014/main" id="{7552546A-C80F-4509-BF67-CCEB17E1D210}"/>
                </a:ext>
              </a:extLst>
            </p:cNvPr>
            <p:cNvSpPr/>
            <p:nvPr/>
          </p:nvSpPr>
          <p:spPr>
            <a:xfrm>
              <a:off x="6581556" y="2643962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lowchart: Connector 85">
              <a:extLst>
                <a:ext uri="{FF2B5EF4-FFF2-40B4-BE49-F238E27FC236}">
                  <a16:creationId xmlns:a16="http://schemas.microsoft.com/office/drawing/2014/main" id="{DD7E167F-99EA-4FC6-AD84-019753BCA302}"/>
                </a:ext>
              </a:extLst>
            </p:cNvPr>
            <p:cNvSpPr/>
            <p:nvPr/>
          </p:nvSpPr>
          <p:spPr>
            <a:xfrm>
              <a:off x="5734053" y="3523806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lowchart: Connector 86">
              <a:extLst>
                <a:ext uri="{FF2B5EF4-FFF2-40B4-BE49-F238E27FC236}">
                  <a16:creationId xmlns:a16="http://schemas.microsoft.com/office/drawing/2014/main" id="{32254468-2C21-45FC-886F-A391466AE52F}"/>
                </a:ext>
              </a:extLst>
            </p:cNvPr>
            <p:cNvSpPr/>
            <p:nvPr/>
          </p:nvSpPr>
          <p:spPr>
            <a:xfrm>
              <a:off x="5721648" y="3032050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Flowchart: Connector 87">
              <a:extLst>
                <a:ext uri="{FF2B5EF4-FFF2-40B4-BE49-F238E27FC236}">
                  <a16:creationId xmlns:a16="http://schemas.microsoft.com/office/drawing/2014/main" id="{D12282B4-54C1-4CE3-9424-6569374BF039}"/>
                </a:ext>
              </a:extLst>
            </p:cNvPr>
            <p:cNvSpPr/>
            <p:nvPr/>
          </p:nvSpPr>
          <p:spPr>
            <a:xfrm>
              <a:off x="5803164" y="3219006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lowchart: Connector 88">
              <a:extLst>
                <a:ext uri="{FF2B5EF4-FFF2-40B4-BE49-F238E27FC236}">
                  <a16:creationId xmlns:a16="http://schemas.microsoft.com/office/drawing/2014/main" id="{02FAF3A7-292B-4293-B81F-9B622CECCE9C}"/>
                </a:ext>
              </a:extLst>
            </p:cNvPr>
            <p:cNvSpPr/>
            <p:nvPr/>
          </p:nvSpPr>
          <p:spPr>
            <a:xfrm>
              <a:off x="6210746" y="3454694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lowchart: Connector 89">
              <a:extLst>
                <a:ext uri="{FF2B5EF4-FFF2-40B4-BE49-F238E27FC236}">
                  <a16:creationId xmlns:a16="http://schemas.microsoft.com/office/drawing/2014/main" id="{8052E837-F2AD-463C-AB16-424FD81AC16C}"/>
                </a:ext>
              </a:extLst>
            </p:cNvPr>
            <p:cNvSpPr/>
            <p:nvPr/>
          </p:nvSpPr>
          <p:spPr>
            <a:xfrm>
              <a:off x="5937844" y="3440518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Flowchart: Connector 90">
              <a:extLst>
                <a:ext uri="{FF2B5EF4-FFF2-40B4-BE49-F238E27FC236}">
                  <a16:creationId xmlns:a16="http://schemas.microsoft.com/office/drawing/2014/main" id="{EB2DFD9A-BFC0-4F8B-A308-FE213C0AF84E}"/>
                </a:ext>
              </a:extLst>
            </p:cNvPr>
            <p:cNvSpPr/>
            <p:nvPr/>
          </p:nvSpPr>
          <p:spPr>
            <a:xfrm>
              <a:off x="6031764" y="3183564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Flowchart: Connector 91">
              <a:extLst>
                <a:ext uri="{FF2B5EF4-FFF2-40B4-BE49-F238E27FC236}">
                  <a16:creationId xmlns:a16="http://schemas.microsoft.com/office/drawing/2014/main" id="{C12A176F-5C7D-4BFE-A440-712523330007}"/>
                </a:ext>
              </a:extLst>
            </p:cNvPr>
            <p:cNvSpPr/>
            <p:nvPr/>
          </p:nvSpPr>
          <p:spPr>
            <a:xfrm>
              <a:off x="5356598" y="2810538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Flowchart: Connector 92">
              <a:extLst>
                <a:ext uri="{FF2B5EF4-FFF2-40B4-BE49-F238E27FC236}">
                  <a16:creationId xmlns:a16="http://schemas.microsoft.com/office/drawing/2014/main" id="{B31E598C-6B9F-487D-A35D-71C75D290A5B}"/>
                </a:ext>
              </a:extLst>
            </p:cNvPr>
            <p:cNvSpPr/>
            <p:nvPr/>
          </p:nvSpPr>
          <p:spPr>
            <a:xfrm>
              <a:off x="5508998" y="2962938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Flowchart: Connector 93">
              <a:extLst>
                <a:ext uri="{FF2B5EF4-FFF2-40B4-BE49-F238E27FC236}">
                  <a16:creationId xmlns:a16="http://schemas.microsoft.com/office/drawing/2014/main" id="{DD656206-4975-46E5-BAFF-11A068979455}"/>
                </a:ext>
              </a:extLst>
            </p:cNvPr>
            <p:cNvSpPr/>
            <p:nvPr/>
          </p:nvSpPr>
          <p:spPr>
            <a:xfrm>
              <a:off x="5585198" y="3149894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Flowchart: Connector 94">
              <a:extLst>
                <a:ext uri="{FF2B5EF4-FFF2-40B4-BE49-F238E27FC236}">
                  <a16:creationId xmlns:a16="http://schemas.microsoft.com/office/drawing/2014/main" id="{C7146D96-60F7-481A-9523-D6BD581F3768}"/>
                </a:ext>
              </a:extLst>
            </p:cNvPr>
            <p:cNvSpPr/>
            <p:nvPr/>
          </p:nvSpPr>
          <p:spPr>
            <a:xfrm>
              <a:off x="7842404" y="2725478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Flowchart: Connector 95">
              <a:extLst>
                <a:ext uri="{FF2B5EF4-FFF2-40B4-BE49-F238E27FC236}">
                  <a16:creationId xmlns:a16="http://schemas.microsoft.com/office/drawing/2014/main" id="{859D372F-F0DD-494E-82BF-3A438C8BC892}"/>
                </a:ext>
              </a:extLst>
            </p:cNvPr>
            <p:cNvSpPr/>
            <p:nvPr/>
          </p:nvSpPr>
          <p:spPr>
            <a:xfrm>
              <a:off x="5218376" y="3149894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lowchart: Connector 96">
              <a:extLst>
                <a:ext uri="{FF2B5EF4-FFF2-40B4-BE49-F238E27FC236}">
                  <a16:creationId xmlns:a16="http://schemas.microsoft.com/office/drawing/2014/main" id="{00A0FC90-B291-450C-A086-8419FED3950D}"/>
                </a:ext>
              </a:extLst>
            </p:cNvPr>
            <p:cNvSpPr/>
            <p:nvPr/>
          </p:nvSpPr>
          <p:spPr>
            <a:xfrm>
              <a:off x="5370776" y="3302294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Flowchart: Connector 97">
              <a:extLst>
                <a:ext uri="{FF2B5EF4-FFF2-40B4-BE49-F238E27FC236}">
                  <a16:creationId xmlns:a16="http://schemas.microsoft.com/office/drawing/2014/main" id="{FD0BB05E-5023-437C-82BB-6B3B504A502D}"/>
                </a:ext>
              </a:extLst>
            </p:cNvPr>
            <p:cNvSpPr/>
            <p:nvPr/>
          </p:nvSpPr>
          <p:spPr>
            <a:xfrm>
              <a:off x="5326471" y="3530450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lowchart: Connector 98">
              <a:extLst>
                <a:ext uri="{FF2B5EF4-FFF2-40B4-BE49-F238E27FC236}">
                  <a16:creationId xmlns:a16="http://schemas.microsoft.com/office/drawing/2014/main" id="{26F1B069-79A0-417D-AB38-AB8A645C8477}"/>
                </a:ext>
              </a:extLst>
            </p:cNvPr>
            <p:cNvSpPr/>
            <p:nvPr/>
          </p:nvSpPr>
          <p:spPr>
            <a:xfrm>
              <a:off x="6882820" y="2705538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lowchart: Connector 99">
              <a:extLst>
                <a:ext uri="{FF2B5EF4-FFF2-40B4-BE49-F238E27FC236}">
                  <a16:creationId xmlns:a16="http://schemas.microsoft.com/office/drawing/2014/main" id="{39D21B6B-A9A1-47D2-8DDC-22F30332E0E0}"/>
                </a:ext>
              </a:extLst>
            </p:cNvPr>
            <p:cNvSpPr/>
            <p:nvPr/>
          </p:nvSpPr>
          <p:spPr>
            <a:xfrm>
              <a:off x="5827976" y="3759494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Flowchart: Connector 100">
              <a:extLst>
                <a:ext uri="{FF2B5EF4-FFF2-40B4-BE49-F238E27FC236}">
                  <a16:creationId xmlns:a16="http://schemas.microsoft.com/office/drawing/2014/main" id="{BAE3500E-1C81-4A62-B1BB-59A7FCBADC18}"/>
                </a:ext>
              </a:extLst>
            </p:cNvPr>
            <p:cNvSpPr/>
            <p:nvPr/>
          </p:nvSpPr>
          <p:spPr>
            <a:xfrm>
              <a:off x="6018476" y="3681964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Flowchart: Connector 101">
              <a:extLst>
                <a:ext uri="{FF2B5EF4-FFF2-40B4-BE49-F238E27FC236}">
                  <a16:creationId xmlns:a16="http://schemas.microsoft.com/office/drawing/2014/main" id="{A5DDCE99-507A-460E-8AAB-1B8ECBD9376B}"/>
                </a:ext>
              </a:extLst>
            </p:cNvPr>
            <p:cNvSpPr/>
            <p:nvPr/>
          </p:nvSpPr>
          <p:spPr>
            <a:xfrm>
              <a:off x="6226249" y="3843668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Flowchart: Connector 102">
              <a:extLst>
                <a:ext uri="{FF2B5EF4-FFF2-40B4-BE49-F238E27FC236}">
                  <a16:creationId xmlns:a16="http://schemas.microsoft.com/office/drawing/2014/main" id="{1502ABE6-A3AF-49BF-8E6E-E57C3D0DA8A3}"/>
                </a:ext>
              </a:extLst>
            </p:cNvPr>
            <p:cNvSpPr/>
            <p:nvPr/>
          </p:nvSpPr>
          <p:spPr>
            <a:xfrm>
              <a:off x="6385739" y="3665129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Flowchart: Connector 103">
              <a:extLst>
                <a:ext uri="{FF2B5EF4-FFF2-40B4-BE49-F238E27FC236}">
                  <a16:creationId xmlns:a16="http://schemas.microsoft.com/office/drawing/2014/main" id="{2DAC9EFC-EA9F-4995-AF14-2CFFF042BD0D}"/>
                </a:ext>
              </a:extLst>
            </p:cNvPr>
            <p:cNvSpPr/>
            <p:nvPr/>
          </p:nvSpPr>
          <p:spPr>
            <a:xfrm>
              <a:off x="5028537" y="2928825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Flowchart: Connector 104">
              <a:extLst>
                <a:ext uri="{FF2B5EF4-FFF2-40B4-BE49-F238E27FC236}">
                  <a16:creationId xmlns:a16="http://schemas.microsoft.com/office/drawing/2014/main" id="{6C008234-660E-40C3-BB7B-FE267997B96B}"/>
                </a:ext>
              </a:extLst>
            </p:cNvPr>
            <p:cNvSpPr/>
            <p:nvPr/>
          </p:nvSpPr>
          <p:spPr>
            <a:xfrm>
              <a:off x="6807941" y="3545070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Flowchart: Connector 105">
              <a:extLst>
                <a:ext uri="{FF2B5EF4-FFF2-40B4-BE49-F238E27FC236}">
                  <a16:creationId xmlns:a16="http://schemas.microsoft.com/office/drawing/2014/main" id="{52A8E69C-A486-4523-B10D-8FA1B2F6DE70}"/>
                </a:ext>
              </a:extLst>
            </p:cNvPr>
            <p:cNvSpPr/>
            <p:nvPr/>
          </p:nvSpPr>
          <p:spPr>
            <a:xfrm>
              <a:off x="5190455" y="2675858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Flowchart: Connector 106">
              <a:extLst>
                <a:ext uri="{FF2B5EF4-FFF2-40B4-BE49-F238E27FC236}">
                  <a16:creationId xmlns:a16="http://schemas.microsoft.com/office/drawing/2014/main" id="{962B8FCB-D55B-47D2-AA31-586B542F7753}"/>
                </a:ext>
              </a:extLst>
            </p:cNvPr>
            <p:cNvSpPr/>
            <p:nvPr/>
          </p:nvSpPr>
          <p:spPr>
            <a:xfrm>
              <a:off x="5370775" y="2319668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Flowchart: Connector 107">
              <a:extLst>
                <a:ext uri="{FF2B5EF4-FFF2-40B4-BE49-F238E27FC236}">
                  <a16:creationId xmlns:a16="http://schemas.microsoft.com/office/drawing/2014/main" id="{50829100-720F-444C-8F34-540EE7FA71A6}"/>
                </a:ext>
              </a:extLst>
            </p:cNvPr>
            <p:cNvSpPr/>
            <p:nvPr/>
          </p:nvSpPr>
          <p:spPr>
            <a:xfrm>
              <a:off x="5723868" y="2363969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Flowchart: Connector 108">
              <a:extLst>
                <a:ext uri="{FF2B5EF4-FFF2-40B4-BE49-F238E27FC236}">
                  <a16:creationId xmlns:a16="http://schemas.microsoft.com/office/drawing/2014/main" id="{C934C740-0151-41FA-9988-7C2EA6EC0A71}"/>
                </a:ext>
              </a:extLst>
            </p:cNvPr>
            <p:cNvSpPr/>
            <p:nvPr/>
          </p:nvSpPr>
          <p:spPr>
            <a:xfrm>
              <a:off x="6048156" y="2306378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Flowchart: Connector 109">
              <a:extLst>
                <a:ext uri="{FF2B5EF4-FFF2-40B4-BE49-F238E27FC236}">
                  <a16:creationId xmlns:a16="http://schemas.microsoft.com/office/drawing/2014/main" id="{67CC5898-A77F-44E0-81FD-298D7F7A7F8C}"/>
                </a:ext>
              </a:extLst>
            </p:cNvPr>
            <p:cNvSpPr/>
            <p:nvPr/>
          </p:nvSpPr>
          <p:spPr>
            <a:xfrm>
              <a:off x="6444211" y="2341819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Flowchart: Connector 110">
              <a:extLst>
                <a:ext uri="{FF2B5EF4-FFF2-40B4-BE49-F238E27FC236}">
                  <a16:creationId xmlns:a16="http://schemas.microsoft.com/office/drawing/2014/main" id="{C0A54833-4166-4512-9E81-2F8EF19FF87C}"/>
                </a:ext>
              </a:extLst>
            </p:cNvPr>
            <p:cNvSpPr/>
            <p:nvPr/>
          </p:nvSpPr>
          <p:spPr>
            <a:xfrm>
              <a:off x="6726429" y="2562003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Flowchart: Connector 111">
              <a:extLst>
                <a:ext uri="{FF2B5EF4-FFF2-40B4-BE49-F238E27FC236}">
                  <a16:creationId xmlns:a16="http://schemas.microsoft.com/office/drawing/2014/main" id="{5F2FAE05-7942-4A60-984F-EE67C5DE2059}"/>
                </a:ext>
              </a:extLst>
            </p:cNvPr>
            <p:cNvSpPr/>
            <p:nvPr/>
          </p:nvSpPr>
          <p:spPr>
            <a:xfrm>
              <a:off x="5543553" y="3429000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Flowchart: Connector 112">
              <a:extLst>
                <a:ext uri="{FF2B5EF4-FFF2-40B4-BE49-F238E27FC236}">
                  <a16:creationId xmlns:a16="http://schemas.microsoft.com/office/drawing/2014/main" id="{0D07A119-4296-4FC0-B930-A3F23B1C6BED}"/>
                </a:ext>
              </a:extLst>
            </p:cNvPr>
            <p:cNvSpPr/>
            <p:nvPr/>
          </p:nvSpPr>
          <p:spPr>
            <a:xfrm>
              <a:off x="5523176" y="3647851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Flowchart: Connector 113">
              <a:extLst>
                <a:ext uri="{FF2B5EF4-FFF2-40B4-BE49-F238E27FC236}">
                  <a16:creationId xmlns:a16="http://schemas.microsoft.com/office/drawing/2014/main" id="{6114C738-49AF-4C6E-8B38-6F8914CDF962}"/>
                </a:ext>
              </a:extLst>
            </p:cNvPr>
            <p:cNvSpPr/>
            <p:nvPr/>
          </p:nvSpPr>
          <p:spPr>
            <a:xfrm>
              <a:off x="7035220" y="2857938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Flowchart: Connector 114">
              <a:extLst>
                <a:ext uri="{FF2B5EF4-FFF2-40B4-BE49-F238E27FC236}">
                  <a16:creationId xmlns:a16="http://schemas.microsoft.com/office/drawing/2014/main" id="{C6BF99BD-0503-4333-8765-4CFB1191E6F7}"/>
                </a:ext>
              </a:extLst>
            </p:cNvPr>
            <p:cNvSpPr/>
            <p:nvPr/>
          </p:nvSpPr>
          <p:spPr>
            <a:xfrm>
              <a:off x="7187620" y="3010338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Flowchart: Connector 115">
              <a:extLst>
                <a:ext uri="{FF2B5EF4-FFF2-40B4-BE49-F238E27FC236}">
                  <a16:creationId xmlns:a16="http://schemas.microsoft.com/office/drawing/2014/main" id="{EC8D6AFF-C002-4C92-BBE8-7729EBBA17A8}"/>
                </a:ext>
              </a:extLst>
            </p:cNvPr>
            <p:cNvSpPr/>
            <p:nvPr/>
          </p:nvSpPr>
          <p:spPr>
            <a:xfrm>
              <a:off x="7070671" y="3360774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Flowchart: Connector 116">
              <a:extLst>
                <a:ext uri="{FF2B5EF4-FFF2-40B4-BE49-F238E27FC236}">
                  <a16:creationId xmlns:a16="http://schemas.microsoft.com/office/drawing/2014/main" id="{16FA33B0-41F0-4F0F-AAF2-5D11DD036E1E}"/>
                </a:ext>
              </a:extLst>
            </p:cNvPr>
            <p:cNvSpPr/>
            <p:nvPr/>
          </p:nvSpPr>
          <p:spPr>
            <a:xfrm>
              <a:off x="6949286" y="3197738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Flowchart: Connector 117">
              <a:extLst>
                <a:ext uri="{FF2B5EF4-FFF2-40B4-BE49-F238E27FC236}">
                  <a16:creationId xmlns:a16="http://schemas.microsoft.com/office/drawing/2014/main" id="{8662A7AB-B394-4F3D-8875-AFB4E45331F4}"/>
                </a:ext>
              </a:extLst>
            </p:cNvPr>
            <p:cNvSpPr/>
            <p:nvPr/>
          </p:nvSpPr>
          <p:spPr>
            <a:xfrm>
              <a:off x="6917375" y="3703671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Flowchart: Connector 118">
              <a:extLst>
                <a:ext uri="{FF2B5EF4-FFF2-40B4-BE49-F238E27FC236}">
                  <a16:creationId xmlns:a16="http://schemas.microsoft.com/office/drawing/2014/main" id="{84F8E919-3E05-44B3-A47E-0D8E6137B854}"/>
                </a:ext>
              </a:extLst>
            </p:cNvPr>
            <p:cNvSpPr/>
            <p:nvPr/>
          </p:nvSpPr>
          <p:spPr>
            <a:xfrm>
              <a:off x="7842404" y="3112676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CAE82FB1-8C7E-4BA6-9643-9592416B0FCF}"/>
                </a:ext>
              </a:extLst>
            </p:cNvPr>
            <p:cNvSpPr txBox="1"/>
            <p:nvPr/>
          </p:nvSpPr>
          <p:spPr>
            <a:xfrm>
              <a:off x="7979733" y="2543839"/>
              <a:ext cx="19085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In-Distribution</a:t>
              </a:r>
              <a:r>
                <a:rPr lang="en-US" dirty="0"/>
                <a:t> 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9C5A3C6F-2D31-4F56-BD3B-AC25DC95B9FA}"/>
                </a:ext>
              </a:extLst>
            </p:cNvPr>
            <p:cNvSpPr txBox="1"/>
            <p:nvPr/>
          </p:nvSpPr>
          <p:spPr>
            <a:xfrm>
              <a:off x="7990802" y="2913171"/>
              <a:ext cx="20706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Out-of-Distribution</a:t>
              </a:r>
              <a:r>
                <a:rPr lang="en-US" dirty="0"/>
                <a:t> 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4D5445F6-2986-4AE2-8E85-A47EB27DA021}"/>
                </a:ext>
              </a:extLst>
            </p:cNvPr>
            <p:cNvSpPr txBox="1"/>
            <p:nvPr/>
          </p:nvSpPr>
          <p:spPr>
            <a:xfrm>
              <a:off x="4943705" y="4037269"/>
              <a:ext cx="38972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Sample Out-of-Distribution close to In-Distribution (Boundary) </a:t>
              </a:r>
              <a:r>
                <a:rPr lang="en-US" dirty="0"/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0464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7">
            <a:extLst>
              <a:ext uri="{FF2B5EF4-FFF2-40B4-BE49-F238E27FC236}">
                <a16:creationId xmlns:a16="http://schemas.microsoft.com/office/drawing/2014/main" id="{20DDAAA2-6D83-4A57-8505-0406FCF4EF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" y="-23622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31A274-587B-47FD-956F-78AA235A49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8700" y="22098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D74722-43B1-4FE4-8473-F6575C914737}"/>
              </a:ext>
            </a:extLst>
          </p:cNvPr>
          <p:cNvSpPr txBox="1"/>
          <p:nvPr/>
        </p:nvSpPr>
        <p:spPr>
          <a:xfrm>
            <a:off x="744279" y="4524153"/>
            <a:ext cx="7182293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error interpreter is developed using counterfactual explanation techniques</a:t>
            </a: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spc="15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Counterfactual explanation explains predictions of individual instances by analyzing how the feature values cause the prediction.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The key idea is to move a misclassified example in some way to the ground-truth class.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The moving track reflects</a:t>
            </a:r>
            <a:r>
              <a:rPr lang="en-US" sz="12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US" sz="1200" b="0" spc="15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the smallest change to the feature values</a:t>
            </a:r>
            <a:r>
              <a:rPr lang="en-US" sz="12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US" sz="1200" b="0" spc="15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that changes the prediction to the correct output.</a:t>
            </a: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endParaRPr lang="en-US" sz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2B7600-CB5E-42C4-BDDA-82B6B0F61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Interpreter (Task IV)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EBE84A7-8CCF-4046-AB35-049496AADD5B}"/>
              </a:ext>
            </a:extLst>
          </p:cNvPr>
          <p:cNvGrpSpPr/>
          <p:nvPr/>
        </p:nvGrpSpPr>
        <p:grpSpPr>
          <a:xfrm>
            <a:off x="1350335" y="2030818"/>
            <a:ext cx="4433777" cy="2099930"/>
            <a:chOff x="2966484" y="1446028"/>
            <a:chExt cx="4433777" cy="2099930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FC90EC58-63D3-4112-88A1-96E1F1BE3D57}"/>
                </a:ext>
              </a:extLst>
            </p:cNvPr>
            <p:cNvSpPr/>
            <p:nvPr/>
          </p:nvSpPr>
          <p:spPr>
            <a:xfrm>
              <a:off x="3859619" y="1446028"/>
              <a:ext cx="1632097" cy="2099930"/>
            </a:xfrm>
            <a:custGeom>
              <a:avLst/>
              <a:gdLst>
                <a:gd name="connsiteX0" fmla="*/ 53162 w 1632097"/>
                <a:gd name="connsiteY0" fmla="*/ 0 h 2099930"/>
                <a:gd name="connsiteX1" fmla="*/ 26581 w 1632097"/>
                <a:gd name="connsiteY1" fmla="*/ 122274 h 2099930"/>
                <a:gd name="connsiteX2" fmla="*/ 10632 w 1632097"/>
                <a:gd name="connsiteY2" fmla="*/ 191386 h 2099930"/>
                <a:gd name="connsiteX3" fmla="*/ 0 w 1632097"/>
                <a:gd name="connsiteY3" fmla="*/ 265814 h 2099930"/>
                <a:gd name="connsiteX4" fmla="*/ 15948 w 1632097"/>
                <a:gd name="connsiteY4" fmla="*/ 419986 h 2099930"/>
                <a:gd name="connsiteX5" fmla="*/ 85060 w 1632097"/>
                <a:gd name="connsiteY5" fmla="*/ 520995 h 2099930"/>
                <a:gd name="connsiteX6" fmla="*/ 287079 w 1632097"/>
                <a:gd name="connsiteY6" fmla="*/ 728330 h 2099930"/>
                <a:gd name="connsiteX7" fmla="*/ 627321 w 1632097"/>
                <a:gd name="connsiteY7" fmla="*/ 962246 h 2099930"/>
                <a:gd name="connsiteX8" fmla="*/ 744279 w 1632097"/>
                <a:gd name="connsiteY8" fmla="*/ 1047307 h 2099930"/>
                <a:gd name="connsiteX9" fmla="*/ 855921 w 1632097"/>
                <a:gd name="connsiteY9" fmla="*/ 1116419 h 2099930"/>
                <a:gd name="connsiteX10" fmla="*/ 1158948 w 1632097"/>
                <a:gd name="connsiteY10" fmla="*/ 1366284 h 2099930"/>
                <a:gd name="connsiteX11" fmla="*/ 1238693 w 1632097"/>
                <a:gd name="connsiteY11" fmla="*/ 1435395 h 2099930"/>
                <a:gd name="connsiteX12" fmla="*/ 1403497 w 1632097"/>
                <a:gd name="connsiteY12" fmla="*/ 1626781 h 2099930"/>
                <a:gd name="connsiteX13" fmla="*/ 1430079 w 1632097"/>
                <a:gd name="connsiteY13" fmla="*/ 1679944 h 2099930"/>
                <a:gd name="connsiteX14" fmla="*/ 1472609 w 1632097"/>
                <a:gd name="connsiteY14" fmla="*/ 1802219 h 2099930"/>
                <a:gd name="connsiteX15" fmla="*/ 1499190 w 1632097"/>
                <a:gd name="connsiteY15" fmla="*/ 1871330 h 2099930"/>
                <a:gd name="connsiteX16" fmla="*/ 1520455 w 1632097"/>
                <a:gd name="connsiteY16" fmla="*/ 1935125 h 2099930"/>
                <a:gd name="connsiteX17" fmla="*/ 1562986 w 1632097"/>
                <a:gd name="connsiteY17" fmla="*/ 2036135 h 2099930"/>
                <a:gd name="connsiteX18" fmla="*/ 1594883 w 1632097"/>
                <a:gd name="connsiteY18" fmla="*/ 2062716 h 2099930"/>
                <a:gd name="connsiteX19" fmla="*/ 1632097 w 1632097"/>
                <a:gd name="connsiteY19" fmla="*/ 2099930 h 2099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32097" h="2099930">
                  <a:moveTo>
                    <a:pt x="53162" y="0"/>
                  </a:moveTo>
                  <a:cubicBezTo>
                    <a:pt x="43164" y="46659"/>
                    <a:pt x="36683" y="77827"/>
                    <a:pt x="26581" y="122274"/>
                  </a:cubicBezTo>
                  <a:cubicBezTo>
                    <a:pt x="21341" y="145329"/>
                    <a:pt x="13975" y="167981"/>
                    <a:pt x="10632" y="191386"/>
                  </a:cubicBezTo>
                  <a:lnTo>
                    <a:pt x="0" y="265814"/>
                  </a:lnTo>
                  <a:cubicBezTo>
                    <a:pt x="5316" y="317205"/>
                    <a:pt x="-390" y="370972"/>
                    <a:pt x="15948" y="419986"/>
                  </a:cubicBezTo>
                  <a:cubicBezTo>
                    <a:pt x="28849" y="458689"/>
                    <a:pt x="59781" y="488974"/>
                    <a:pt x="85060" y="520995"/>
                  </a:cubicBezTo>
                  <a:cubicBezTo>
                    <a:pt x="127308" y="574509"/>
                    <a:pt x="236443" y="688435"/>
                    <a:pt x="287079" y="728330"/>
                  </a:cubicBezTo>
                  <a:cubicBezTo>
                    <a:pt x="580963" y="959875"/>
                    <a:pt x="434545" y="830594"/>
                    <a:pt x="627321" y="962246"/>
                  </a:cubicBezTo>
                  <a:cubicBezTo>
                    <a:pt x="667130" y="989432"/>
                    <a:pt x="704313" y="1020353"/>
                    <a:pt x="744279" y="1047307"/>
                  </a:cubicBezTo>
                  <a:cubicBezTo>
                    <a:pt x="780565" y="1071779"/>
                    <a:pt x="820627" y="1090536"/>
                    <a:pt x="855921" y="1116419"/>
                  </a:cubicBezTo>
                  <a:cubicBezTo>
                    <a:pt x="1018059" y="1235320"/>
                    <a:pt x="1035269" y="1257597"/>
                    <a:pt x="1158948" y="1366284"/>
                  </a:cubicBezTo>
                  <a:cubicBezTo>
                    <a:pt x="1185370" y="1389504"/>
                    <a:pt x="1214313" y="1410040"/>
                    <a:pt x="1238693" y="1435395"/>
                  </a:cubicBezTo>
                  <a:cubicBezTo>
                    <a:pt x="1346914" y="1547946"/>
                    <a:pt x="1351327" y="1531926"/>
                    <a:pt x="1403497" y="1626781"/>
                  </a:cubicBezTo>
                  <a:cubicBezTo>
                    <a:pt x="1413045" y="1644141"/>
                    <a:pt x="1421880" y="1661907"/>
                    <a:pt x="1430079" y="1679944"/>
                  </a:cubicBezTo>
                  <a:cubicBezTo>
                    <a:pt x="1476754" y="1782628"/>
                    <a:pt x="1439791" y="1703764"/>
                    <a:pt x="1472609" y="1802219"/>
                  </a:cubicBezTo>
                  <a:cubicBezTo>
                    <a:pt x="1480414" y="1825635"/>
                    <a:pt x="1490830" y="1848107"/>
                    <a:pt x="1499190" y="1871330"/>
                  </a:cubicBezTo>
                  <a:cubicBezTo>
                    <a:pt x="1506782" y="1892420"/>
                    <a:pt x="1512363" y="1914221"/>
                    <a:pt x="1520455" y="1935125"/>
                  </a:cubicBezTo>
                  <a:cubicBezTo>
                    <a:pt x="1533643" y="1969194"/>
                    <a:pt x="1534921" y="2012747"/>
                    <a:pt x="1562986" y="2036135"/>
                  </a:cubicBezTo>
                  <a:cubicBezTo>
                    <a:pt x="1573618" y="2044995"/>
                    <a:pt x="1584596" y="2053457"/>
                    <a:pt x="1594883" y="2062716"/>
                  </a:cubicBezTo>
                  <a:lnTo>
                    <a:pt x="1632097" y="2099930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3B16BC4-1CFA-4E67-BDD6-A45B05FE35BC}"/>
                </a:ext>
              </a:extLst>
            </p:cNvPr>
            <p:cNvSpPr txBox="1"/>
            <p:nvPr/>
          </p:nvSpPr>
          <p:spPr>
            <a:xfrm>
              <a:off x="2966484" y="1610833"/>
              <a:ext cx="83997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Class A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5AD25D4-D861-48BF-B4BA-8550297EE2E2}"/>
                </a:ext>
              </a:extLst>
            </p:cNvPr>
            <p:cNvSpPr txBox="1"/>
            <p:nvPr/>
          </p:nvSpPr>
          <p:spPr>
            <a:xfrm>
              <a:off x="4405424" y="1603415"/>
              <a:ext cx="83997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Class B</a:t>
              </a:r>
            </a:p>
          </p:txBody>
        </p:sp>
        <p:sp>
          <p:nvSpPr>
            <p:cNvPr id="39" name="Flowchart: Connector 38">
              <a:extLst>
                <a:ext uri="{FF2B5EF4-FFF2-40B4-BE49-F238E27FC236}">
                  <a16:creationId xmlns:a16="http://schemas.microsoft.com/office/drawing/2014/main" id="{C2F62AB0-61F0-48C7-A47A-915FC4F593BA}"/>
                </a:ext>
              </a:extLst>
            </p:cNvPr>
            <p:cNvSpPr/>
            <p:nvPr/>
          </p:nvSpPr>
          <p:spPr>
            <a:xfrm>
              <a:off x="5837274" y="1972343"/>
              <a:ext cx="90377" cy="74423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22B9C84-ADFE-4831-9874-62303CD1214C}"/>
                </a:ext>
              </a:extLst>
            </p:cNvPr>
            <p:cNvSpPr txBox="1"/>
            <p:nvPr/>
          </p:nvSpPr>
          <p:spPr>
            <a:xfrm>
              <a:off x="5971954" y="1865025"/>
              <a:ext cx="10659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Misclassified example</a:t>
              </a:r>
            </a:p>
          </p:txBody>
        </p:sp>
        <p:cxnSp>
          <p:nvCxnSpPr>
            <p:cNvPr id="43" name="Connector: Curved 42">
              <a:extLst>
                <a:ext uri="{FF2B5EF4-FFF2-40B4-BE49-F238E27FC236}">
                  <a16:creationId xmlns:a16="http://schemas.microsoft.com/office/drawing/2014/main" id="{7D4D8C33-CAC6-460E-BFAB-604CC701D61F}"/>
                </a:ext>
              </a:extLst>
            </p:cNvPr>
            <p:cNvCxnSpPr>
              <a:cxnSpLocks/>
              <a:endCxn id="33" idx="10"/>
            </p:cNvCxnSpPr>
            <p:nvPr/>
          </p:nvCxnSpPr>
          <p:spPr>
            <a:xfrm rot="10800000" flipV="1">
              <a:off x="5018568" y="2025500"/>
              <a:ext cx="860353" cy="786812"/>
            </a:xfrm>
            <a:prstGeom prst="curvedConnector3">
              <a:avLst>
                <a:gd name="adj1" fmla="val 50000"/>
              </a:avLst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FAD9323-6F49-4F76-B261-134A2CE6FE1A}"/>
                </a:ext>
              </a:extLst>
            </p:cNvPr>
            <p:cNvSpPr txBox="1"/>
            <p:nvPr/>
          </p:nvSpPr>
          <p:spPr>
            <a:xfrm>
              <a:off x="5340645" y="2565388"/>
              <a:ext cx="2059616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Analyze the track on which a misclassified example is moved back to the ground-truth class.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388354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1752</TotalTime>
  <Words>843</Words>
  <Application>Microsoft Office PowerPoint</Application>
  <PresentationFormat>Widescreen</PresentationFormat>
  <Paragraphs>105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Times New Roman</vt:lpstr>
      <vt:lpstr>Trebuchet MS</vt:lpstr>
      <vt:lpstr>Wingdings</vt:lpstr>
      <vt:lpstr>Wingdings 3</vt:lpstr>
      <vt:lpstr>Facet</vt:lpstr>
      <vt:lpstr>Machine learning misclassification error detection to enhance safety of Level 3 autonomous driving </vt:lpstr>
      <vt:lpstr>Safety Standards for Automated Vehicles - SOTIF (ISO 21448) and AI</vt:lpstr>
      <vt:lpstr>SOTIF-related Hazardous Factors in Machine Learning</vt:lpstr>
      <vt:lpstr>Run-time motoring error detector</vt:lpstr>
      <vt:lpstr>Tasks in the project to develop an error detector </vt:lpstr>
      <vt:lpstr>Offline Training Error Detector (Task III)</vt:lpstr>
      <vt:lpstr>Online Training Error Detector (Task III)</vt:lpstr>
      <vt:lpstr>OOD Example Generator (Task II)</vt:lpstr>
      <vt:lpstr>Error Interpreter (Task IV)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Hu, Jian</dc:creator>
  <cp:lastModifiedBy>Hu, Jian</cp:lastModifiedBy>
  <cp:revision>91</cp:revision>
  <dcterms:created xsi:type="dcterms:W3CDTF">2022-06-03T13:41:15Z</dcterms:created>
  <dcterms:modified xsi:type="dcterms:W3CDTF">2022-07-21T20:02:09Z</dcterms:modified>
</cp:coreProperties>
</file>

<file path=docProps/thumbnail.jpeg>
</file>